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4"/>
  </p:notesMasterIdLst>
  <p:sldIdLst>
    <p:sldId id="256" r:id="rId2"/>
    <p:sldId id="270" r:id="rId3"/>
    <p:sldId id="282" r:id="rId4"/>
    <p:sldId id="296" r:id="rId5"/>
    <p:sldId id="328" r:id="rId6"/>
    <p:sldId id="330" r:id="rId7"/>
    <p:sldId id="331" r:id="rId8"/>
    <p:sldId id="332" r:id="rId9"/>
    <p:sldId id="333" r:id="rId10"/>
    <p:sldId id="334" r:id="rId11"/>
    <p:sldId id="335" r:id="rId12"/>
    <p:sldId id="327" r:id="rId13"/>
  </p:sldIdLst>
  <p:sldSz cx="9144000" cy="6858000" type="screen4x3"/>
  <p:notesSz cx="6858000" cy="9144000"/>
  <p:defaultTextStyle>
    <a:defPPr lvl="0">
      <a:defRPr lang="en-US"/>
    </a:defPPr>
    <a:lvl1pPr marL="0" lvl="0" algn="l" defTabSz="457200" rtl="0" eaLnBrk="1" latinLnBrk="0" hangingPunct="1">
      <a:defRPr sz="1800" kern="1200">
        <a:solidFill>
          <a:schemeClr val="tx1"/>
        </a:solidFill>
        <a:latin typeface="+mn-lt"/>
        <a:ea typeface="+mn-ea"/>
        <a:cs typeface="+mn-cs"/>
      </a:defRPr>
    </a:lvl1pPr>
    <a:lvl2pPr marL="457200" lvl="1" algn="l" defTabSz="457200" rtl="0" eaLnBrk="1" latinLnBrk="0" hangingPunct="1">
      <a:defRPr sz="1800" kern="1200">
        <a:solidFill>
          <a:schemeClr val="tx1"/>
        </a:solidFill>
        <a:latin typeface="+mn-lt"/>
        <a:ea typeface="+mn-ea"/>
        <a:cs typeface="+mn-cs"/>
      </a:defRPr>
    </a:lvl2pPr>
    <a:lvl3pPr marL="914400" lvl="2" algn="l" defTabSz="457200" rtl="0" eaLnBrk="1" latinLnBrk="0" hangingPunct="1">
      <a:defRPr sz="1800" kern="1200">
        <a:solidFill>
          <a:schemeClr val="tx1"/>
        </a:solidFill>
        <a:latin typeface="+mn-lt"/>
        <a:ea typeface="+mn-ea"/>
        <a:cs typeface="+mn-cs"/>
      </a:defRPr>
    </a:lvl3pPr>
    <a:lvl4pPr marL="1371600" lvl="3" algn="l" defTabSz="457200" rtl="0" eaLnBrk="1" latinLnBrk="0" hangingPunct="1">
      <a:defRPr sz="1800" kern="1200">
        <a:solidFill>
          <a:schemeClr val="tx1"/>
        </a:solidFill>
        <a:latin typeface="+mn-lt"/>
        <a:ea typeface="+mn-ea"/>
        <a:cs typeface="+mn-cs"/>
      </a:defRPr>
    </a:lvl4pPr>
    <a:lvl5pPr marL="1828800" lvl="4" algn="l" defTabSz="457200" rtl="0" eaLnBrk="1" latinLnBrk="0" hangingPunct="1">
      <a:defRPr sz="1800" kern="1200">
        <a:solidFill>
          <a:schemeClr val="tx1"/>
        </a:solidFill>
        <a:latin typeface="+mn-lt"/>
        <a:ea typeface="+mn-ea"/>
        <a:cs typeface="+mn-cs"/>
      </a:defRPr>
    </a:lvl5pPr>
    <a:lvl6pPr marL="2286000" lvl="5" algn="l" defTabSz="457200" rtl="0" eaLnBrk="1" latinLnBrk="0" hangingPunct="1">
      <a:defRPr sz="1800" kern="1200">
        <a:solidFill>
          <a:schemeClr val="tx1"/>
        </a:solidFill>
        <a:latin typeface="+mn-lt"/>
        <a:ea typeface="+mn-ea"/>
        <a:cs typeface="+mn-cs"/>
      </a:defRPr>
    </a:lvl6pPr>
    <a:lvl7pPr marL="2743200" lvl="6" algn="l" defTabSz="457200" rtl="0" eaLnBrk="1" latinLnBrk="0" hangingPunct="1">
      <a:defRPr sz="1800" kern="1200">
        <a:solidFill>
          <a:schemeClr val="tx1"/>
        </a:solidFill>
        <a:latin typeface="+mn-lt"/>
        <a:ea typeface="+mn-ea"/>
        <a:cs typeface="+mn-cs"/>
      </a:defRPr>
    </a:lvl7pPr>
    <a:lvl8pPr marL="3200400" lvl="7" algn="l" defTabSz="457200" rtl="0" eaLnBrk="1" latinLnBrk="0" hangingPunct="1">
      <a:defRPr sz="1800" kern="1200">
        <a:solidFill>
          <a:schemeClr val="tx1"/>
        </a:solidFill>
        <a:latin typeface="+mn-lt"/>
        <a:ea typeface="+mn-ea"/>
        <a:cs typeface="+mn-cs"/>
      </a:defRPr>
    </a:lvl8pPr>
    <a:lvl9pPr marL="3657600" lvl="8"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34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8697" autoAdjust="0"/>
  </p:normalViewPr>
  <p:slideViewPr>
    <p:cSldViewPr snapToGrid="0">
      <p:cViewPr varScale="1">
        <p:scale>
          <a:sx n="100" d="100"/>
          <a:sy n="100" d="100"/>
        </p:scale>
        <p:origin x="1950" y="9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18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61B14E-B85A-44E7-BFC3-4DB4FFE7E225}" type="datetimeFigureOut">
              <a:rPr lang="es-CL" smtClean="0"/>
              <a:t>18-12-2023</a:t>
            </a:fld>
            <a:endParaRPr lang="es-CL"/>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C0C707-5875-4A34-9F34-DEE814317089}" type="slidenum">
              <a:rPr lang="es-CL" smtClean="0"/>
              <a:t>‹Nº›</a:t>
            </a:fld>
            <a:endParaRPr lang="es-CL"/>
          </a:p>
        </p:txBody>
      </p:sp>
    </p:spTree>
    <p:extLst>
      <p:ext uri="{BB962C8B-B14F-4D97-AF65-F5344CB8AC3E}">
        <p14:creationId xmlns:p14="http://schemas.microsoft.com/office/powerpoint/2010/main" val="3495495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15C0C707-5875-4A34-9F34-DEE814317089}" type="slidenum">
              <a:rPr lang="es-CL" smtClean="0"/>
              <a:t>1</a:t>
            </a:fld>
            <a:endParaRPr lang="es-CL"/>
          </a:p>
        </p:txBody>
      </p:sp>
    </p:spTree>
    <p:extLst>
      <p:ext uri="{BB962C8B-B14F-4D97-AF65-F5344CB8AC3E}">
        <p14:creationId xmlns:p14="http://schemas.microsoft.com/office/powerpoint/2010/main" val="4148451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15C0C707-5875-4A34-9F34-DEE814317089}" type="slidenum">
              <a:rPr lang="es-CL" smtClean="0"/>
              <a:t>3</a:t>
            </a:fld>
            <a:endParaRPr lang="es-CL"/>
          </a:p>
        </p:txBody>
      </p:sp>
    </p:spTree>
    <p:extLst>
      <p:ext uri="{BB962C8B-B14F-4D97-AF65-F5344CB8AC3E}">
        <p14:creationId xmlns:p14="http://schemas.microsoft.com/office/powerpoint/2010/main" val="711323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15C0C707-5875-4A34-9F34-DEE814317089}" type="slidenum">
              <a:rPr lang="es-CL" smtClean="0"/>
              <a:t>4</a:t>
            </a:fld>
            <a:endParaRPr lang="es-CL"/>
          </a:p>
        </p:txBody>
      </p:sp>
    </p:spTree>
    <p:extLst>
      <p:ext uri="{BB962C8B-B14F-4D97-AF65-F5344CB8AC3E}">
        <p14:creationId xmlns:p14="http://schemas.microsoft.com/office/powerpoint/2010/main" val="1284954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15C0C707-5875-4A34-9F34-DEE814317089}" type="slidenum">
              <a:rPr lang="es-CL" smtClean="0"/>
              <a:t>5</a:t>
            </a:fld>
            <a:endParaRPr lang="es-CL"/>
          </a:p>
        </p:txBody>
      </p:sp>
    </p:spTree>
    <p:extLst>
      <p:ext uri="{BB962C8B-B14F-4D97-AF65-F5344CB8AC3E}">
        <p14:creationId xmlns:p14="http://schemas.microsoft.com/office/powerpoint/2010/main" val="35672679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15C0C707-5875-4A34-9F34-DEE814317089}" type="slidenum">
              <a:rPr lang="es-CL" smtClean="0"/>
              <a:t>8</a:t>
            </a:fld>
            <a:endParaRPr lang="es-CL"/>
          </a:p>
        </p:txBody>
      </p:sp>
    </p:spTree>
    <p:extLst>
      <p:ext uri="{BB962C8B-B14F-4D97-AF65-F5344CB8AC3E}">
        <p14:creationId xmlns:p14="http://schemas.microsoft.com/office/powerpoint/2010/main" val="13964956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763C45CC-3A9D-F247-AC57-EED42D60BC3D}" type="datetimeFigureOut">
              <a:rPr lang="es-CL" smtClean="0"/>
              <a:t>18-12-2023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1238207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63C45CC-3A9D-F247-AC57-EED42D60BC3D}" type="datetimeFigureOut">
              <a:rPr lang="es-CL" smtClean="0"/>
              <a:t>18-12-2023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25639104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63C45CC-3A9D-F247-AC57-EED42D60BC3D}" type="datetimeFigureOut">
              <a:rPr lang="es-CL" smtClean="0"/>
              <a:t>18-12-2023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1871824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63C45CC-3A9D-F247-AC57-EED42D60BC3D}" type="datetimeFigureOut">
              <a:rPr lang="es-CL" smtClean="0"/>
              <a:t>18-12-2023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871719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63C45CC-3A9D-F247-AC57-EED42D60BC3D}" type="datetimeFigureOut">
              <a:rPr lang="es-CL" smtClean="0"/>
              <a:t>18-12-2023</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1497888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763C45CC-3A9D-F247-AC57-EED42D60BC3D}" type="datetimeFigureOut">
              <a:rPr lang="es-CL" smtClean="0"/>
              <a:t>18-12-2023</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28577125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29842" y="2505075"/>
            <a:ext cx="3868340"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4629150" y="2505075"/>
            <a:ext cx="3887391"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63C45CC-3A9D-F247-AC57-EED42D60BC3D}" type="datetimeFigureOut">
              <a:rPr lang="es-CL" smtClean="0"/>
              <a:t>18-12-2023</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1938528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763C45CC-3A9D-F247-AC57-EED42D60BC3D}" type="datetimeFigureOut">
              <a:rPr lang="es-CL" smtClean="0"/>
              <a:t>18-12-2023</a:t>
            </a:fld>
            <a:endParaRPr lang="es-CL"/>
          </a:p>
        </p:txBody>
      </p:sp>
      <p:sp>
        <p:nvSpPr>
          <p:cNvPr id="4" name="Footer Placeholder 3"/>
          <p:cNvSpPr>
            <a:spLocks noGrp="1"/>
          </p:cNvSpPr>
          <p:nvPr>
            <p:ph type="ftr" sz="quarter" idx="11"/>
          </p:nvPr>
        </p:nvSpPr>
        <p:spPr/>
        <p:txBody>
          <a:bodyPr/>
          <a:lstStyle/>
          <a:p>
            <a:endParaRPr lang="es-CL"/>
          </a:p>
        </p:txBody>
      </p:sp>
      <p:sp>
        <p:nvSpPr>
          <p:cNvPr id="5" name="Slide Number Placeholder 4"/>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5477412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3C45CC-3A9D-F247-AC57-EED42D60BC3D}" type="datetimeFigureOut">
              <a:rPr lang="es-CL" smtClean="0"/>
              <a:t>18-12-2023</a:t>
            </a:fld>
            <a:endParaRPr lang="es-CL"/>
          </a:p>
        </p:txBody>
      </p:sp>
      <p:sp>
        <p:nvSpPr>
          <p:cNvPr id="3" name="Footer Placeholder 2"/>
          <p:cNvSpPr>
            <a:spLocks noGrp="1"/>
          </p:cNvSpPr>
          <p:nvPr>
            <p:ph type="ftr" sz="quarter" idx="11"/>
          </p:nvPr>
        </p:nvSpPr>
        <p:spPr/>
        <p:txBody>
          <a:bodyPr/>
          <a:lstStyle/>
          <a:p>
            <a:endParaRPr lang="es-CL"/>
          </a:p>
        </p:txBody>
      </p:sp>
      <p:sp>
        <p:nvSpPr>
          <p:cNvPr id="4" name="Slide Number Placeholder 3"/>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34388663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63C45CC-3A9D-F247-AC57-EED42D60BC3D}" type="datetimeFigureOut">
              <a:rPr lang="es-CL" smtClean="0"/>
              <a:t>18-12-2023</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1872232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63C45CC-3A9D-F247-AC57-EED42D60BC3D}" type="datetimeFigureOut">
              <a:rPr lang="es-CL" smtClean="0"/>
              <a:t>18-12-2023</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589FF6DF-AA8C-CF4F-B63D-DB7CC126AB1D}" type="slidenum">
              <a:rPr lang="es-CL" smtClean="0"/>
              <a:t>‹Nº›</a:t>
            </a:fld>
            <a:endParaRPr lang="es-CL"/>
          </a:p>
        </p:txBody>
      </p:sp>
    </p:spTree>
    <p:extLst>
      <p:ext uri="{BB962C8B-B14F-4D97-AF65-F5344CB8AC3E}">
        <p14:creationId xmlns:p14="http://schemas.microsoft.com/office/powerpoint/2010/main" val="253535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3C45CC-3A9D-F247-AC57-EED42D60BC3D}" type="datetimeFigureOut">
              <a:rPr lang="es-CL" smtClean="0"/>
              <a:t>18-12-2023</a:t>
            </a:fld>
            <a:endParaRPr lang="es-CL"/>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L"/>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9FF6DF-AA8C-CF4F-B63D-DB7CC126AB1D}" type="slidenum">
              <a:rPr lang="es-CL" smtClean="0"/>
              <a:t>‹Nº›</a:t>
            </a:fld>
            <a:endParaRPr lang="es-CL"/>
          </a:p>
        </p:txBody>
      </p:sp>
    </p:spTree>
    <p:extLst>
      <p:ext uri="{BB962C8B-B14F-4D97-AF65-F5344CB8AC3E}">
        <p14:creationId xmlns:p14="http://schemas.microsoft.com/office/powerpoint/2010/main" val="30776026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
        <p:cNvGrpSpPr/>
        <p:nvPr/>
      </p:nvGrpSpPr>
      <p:grpSpPr>
        <a:xfrm>
          <a:off x="0" y="0"/>
          <a:ext cx="0" cy="0"/>
          <a:chOff x="0" y="0"/>
          <a:chExt cx="0" cy="0"/>
        </a:xfrm>
      </p:grpSpPr>
      <p:pic>
        <p:nvPicPr>
          <p:cNvPr id="1028" name="Picture 4">
            <a:extLst>
              <a:ext uri="{FF2B5EF4-FFF2-40B4-BE49-F238E27FC236}">
                <a16:creationId xmlns:a16="http://schemas.microsoft.com/office/drawing/2014/main" id="{DA338A47-A7D8-CC0C-6682-FB484DFC28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73821" y="1528964"/>
            <a:ext cx="2544328" cy="4444430"/>
          </a:xfrm>
          <a:prstGeom prst="rect">
            <a:avLst/>
          </a:prstGeom>
          <a:noFill/>
          <a:extLst>
            <a:ext uri="{909E8E84-426E-40DD-AFC4-6F175D3DCCD1}">
              <a14:hiddenFill xmlns:a14="http://schemas.microsoft.com/office/drawing/2010/main">
                <a:solidFill>
                  <a:srgbClr val="FFFFFF"/>
                </a:solidFill>
              </a14:hiddenFill>
            </a:ext>
          </a:extLst>
        </p:spPr>
      </p:pic>
      <p:pic>
        <p:nvPicPr>
          <p:cNvPr id="50" name="Google Shape;50;p1" descr="Logotipo&#10;&#10;Descripción generada automáticamente"/>
          <p:cNvPicPr preferRelativeResize="0"/>
          <p:nvPr/>
        </p:nvPicPr>
        <p:blipFill rotWithShape="1">
          <a:blip r:embed="rId5">
            <a:alphaModFix/>
          </a:blip>
          <a:srcRect/>
          <a:stretch/>
        </p:blipFill>
        <p:spPr>
          <a:xfrm>
            <a:off x="477226" y="6360175"/>
            <a:ext cx="2754706" cy="396802"/>
          </a:xfrm>
          <a:prstGeom prst="rect">
            <a:avLst/>
          </a:prstGeom>
          <a:noFill/>
          <a:ln>
            <a:noFill/>
          </a:ln>
        </p:spPr>
      </p:pic>
      <p:sp>
        <p:nvSpPr>
          <p:cNvPr id="51" name="Google Shape;51;p1"/>
          <p:cNvSpPr/>
          <p:nvPr/>
        </p:nvSpPr>
        <p:spPr>
          <a:xfrm>
            <a:off x="585077" y="403461"/>
            <a:ext cx="8233071" cy="15696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24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Aplicación de </a:t>
            </a:r>
            <a:r>
              <a:rPr lang="es-ES" sz="2400"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Cuerpos teóricos en Ecología Marina: </a:t>
            </a:r>
            <a:r>
              <a:rPr lang="es-ES" sz="24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el reclutamiento </a:t>
            </a:r>
            <a:r>
              <a:rPr lang="es-ES" sz="2400"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de Invertebrados bentónicos y su relación con la teoría metabólica y las estrategias evolutivas.</a:t>
            </a:r>
            <a:endParaRPr sz="2400" dirty="0"/>
          </a:p>
        </p:txBody>
      </p:sp>
      <p:sp>
        <p:nvSpPr>
          <p:cNvPr id="52" name="Google Shape;52;p1"/>
          <p:cNvSpPr txBox="1"/>
          <p:nvPr/>
        </p:nvSpPr>
        <p:spPr>
          <a:xfrm>
            <a:off x="1201587" y="5734235"/>
            <a:ext cx="6892200" cy="6001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ES" sz="1100" b="0" i="0" u="none" strike="noStrike" cap="none" dirty="0">
                <a:solidFill>
                  <a:schemeClr val="dk1"/>
                </a:solidFill>
                <a:latin typeface="Calibri"/>
                <a:ea typeface="Calibri"/>
                <a:cs typeface="Calibri"/>
                <a:sym typeface="Calibri"/>
              </a:rPr>
              <a:t>Lucas Alejandro Vega Sepúlveda</a:t>
            </a:r>
            <a:endParaRPr sz="1100" dirty="0"/>
          </a:p>
          <a:p>
            <a:pPr marL="0" marR="0" lvl="0" indent="0" algn="ctr" rtl="0">
              <a:spcBef>
                <a:spcPts val="0"/>
              </a:spcBef>
              <a:spcAft>
                <a:spcPts val="0"/>
              </a:spcAft>
              <a:buNone/>
            </a:pPr>
            <a:r>
              <a:rPr lang="es-ES" sz="1100" b="0" i="0" u="none" strike="noStrike" cap="none" dirty="0">
                <a:solidFill>
                  <a:schemeClr val="dk1"/>
                </a:solidFill>
                <a:latin typeface="Calibri"/>
                <a:ea typeface="Calibri"/>
                <a:cs typeface="Calibri"/>
                <a:sym typeface="Calibri"/>
              </a:rPr>
              <a:t>Estudiante Magíster en Ecología Marina</a:t>
            </a:r>
            <a:endParaRPr sz="1100" dirty="0"/>
          </a:p>
          <a:p>
            <a:pPr marL="0" marR="0" lvl="0" indent="0" algn="ctr" rtl="0">
              <a:spcBef>
                <a:spcPts val="0"/>
              </a:spcBef>
              <a:spcAft>
                <a:spcPts val="0"/>
              </a:spcAft>
              <a:buNone/>
            </a:pPr>
            <a:r>
              <a:rPr lang="es-ES" sz="1100" b="0" i="0" u="none" strike="noStrike" cap="none" dirty="0">
                <a:solidFill>
                  <a:schemeClr val="dk1"/>
                </a:solidFill>
                <a:latin typeface="Calibri"/>
                <a:ea typeface="Calibri"/>
                <a:cs typeface="Calibri"/>
                <a:sym typeface="Calibri"/>
              </a:rPr>
              <a:t>Universidad Católica de la Santísima Concepción</a:t>
            </a:r>
            <a:endParaRPr sz="1100" b="0" i="0" u="none" strike="noStrike" cap="none" dirty="0">
              <a:solidFill>
                <a:schemeClr val="dk1"/>
              </a:solidFill>
              <a:latin typeface="Calibri"/>
              <a:ea typeface="Calibri"/>
              <a:cs typeface="Calibri"/>
              <a:sym typeface="Calibri"/>
            </a:endParaRPr>
          </a:p>
        </p:txBody>
      </p:sp>
      <p:sp>
        <p:nvSpPr>
          <p:cNvPr id="53" name="Google Shape;53;p1"/>
          <p:cNvSpPr txBox="1"/>
          <p:nvPr/>
        </p:nvSpPr>
        <p:spPr>
          <a:xfrm>
            <a:off x="1201587" y="6334359"/>
            <a:ext cx="6892200" cy="36930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ES" sz="1800" b="0" i="0" u="none" strike="noStrike" cap="none" dirty="0">
                <a:solidFill>
                  <a:schemeClr val="dk1"/>
                </a:solidFill>
                <a:effectLst>
                  <a:outerShdw blurRad="38100" dist="38100" dir="2700000" algn="tl">
                    <a:srgbClr val="000000">
                      <a:alpha val="43137"/>
                    </a:srgbClr>
                  </a:outerShdw>
                </a:effectLst>
                <a:latin typeface="Calibri"/>
                <a:ea typeface="Calibri"/>
                <a:cs typeface="Calibri"/>
                <a:sym typeface="Calibri"/>
              </a:rPr>
              <a:t>Diciembre, 2023</a:t>
            </a:r>
            <a:endParaRPr sz="1800" b="0" i="0" u="none" strike="noStrike" cap="none" dirty="0">
              <a:solidFill>
                <a:schemeClr val="dk1"/>
              </a:solidFill>
              <a:effectLst>
                <a:outerShdw blurRad="38100" dist="38100" dir="2700000" algn="tl">
                  <a:srgbClr val="000000">
                    <a:alpha val="43137"/>
                  </a:srgbClr>
                </a:outerShdw>
              </a:effectLst>
              <a:latin typeface="Calibri"/>
              <a:ea typeface="Calibri"/>
              <a:cs typeface="Calibri"/>
              <a:sym typeface="Calibri"/>
            </a:endParaRPr>
          </a:p>
        </p:txBody>
      </p:sp>
      <p:sp>
        <p:nvSpPr>
          <p:cNvPr id="2" name="Google Shape;52;p1">
            <a:extLst>
              <a:ext uri="{FF2B5EF4-FFF2-40B4-BE49-F238E27FC236}">
                <a16:creationId xmlns:a16="http://schemas.microsoft.com/office/drawing/2014/main" id="{6A3185C2-B5F1-7457-0B6A-46DD10055645}"/>
              </a:ext>
            </a:extLst>
          </p:cNvPr>
          <p:cNvSpPr txBox="1"/>
          <p:nvPr/>
        </p:nvSpPr>
        <p:spPr>
          <a:xfrm>
            <a:off x="585076" y="1586279"/>
            <a:ext cx="4007966" cy="369291"/>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s-CL" sz="1800" b="0" i="0" u="none" strike="noStrike" cap="none" dirty="0">
                <a:solidFill>
                  <a:schemeClr val="dk1"/>
                </a:solidFill>
                <a:latin typeface="Calibri"/>
                <a:ea typeface="Calibri"/>
                <a:cs typeface="Calibri"/>
                <a:sym typeface="Calibri"/>
              </a:rPr>
              <a:t>Profesor: Mario George Nascimento</a:t>
            </a:r>
            <a:endParaRPr sz="1800" b="0" i="0" u="none" strike="noStrike" cap="none" dirty="0">
              <a:solidFill>
                <a:schemeClr val="dk1"/>
              </a:solidFill>
              <a:latin typeface="Calibri"/>
              <a:ea typeface="Calibri"/>
              <a:cs typeface="Calibri"/>
              <a:sym typeface="Calibri"/>
            </a:endParaRPr>
          </a:p>
        </p:txBody>
      </p:sp>
      <p:pic>
        <p:nvPicPr>
          <p:cNvPr id="7" name="Picture 6" descr="Resultado de imagen de costas rocosas marea">
            <a:extLst>
              <a:ext uri="{FF2B5EF4-FFF2-40B4-BE49-F238E27FC236}">
                <a16:creationId xmlns:a16="http://schemas.microsoft.com/office/drawing/2014/main" id="{A74DD9C3-2153-8F45-CC86-35A712CD703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r="2696" b="7565"/>
          <a:stretch/>
        </p:blipFill>
        <p:spPr bwMode="auto">
          <a:xfrm>
            <a:off x="774567" y="2573185"/>
            <a:ext cx="5121736" cy="277426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2">
            <a:alphaModFix/>
          </a:blip>
          <a:srcRect/>
          <a:stretch/>
        </p:blipFill>
        <p:spPr>
          <a:xfrm>
            <a:off x="5671001" y="253893"/>
            <a:ext cx="3049917" cy="492971"/>
          </a:xfrm>
          <a:prstGeom prst="rect">
            <a:avLst/>
          </a:prstGeom>
          <a:noFill/>
          <a:ln>
            <a:noFill/>
          </a:ln>
        </p:spPr>
      </p:pic>
      <p:sp>
        <p:nvSpPr>
          <p:cNvPr id="58" name="Google Shape;58;p1"/>
          <p:cNvSpPr txBox="1"/>
          <p:nvPr/>
        </p:nvSpPr>
        <p:spPr>
          <a:xfrm>
            <a:off x="399818" y="1928156"/>
            <a:ext cx="8321100" cy="2031285"/>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dirty="0"/>
              <a:t>En un entorno donde ambas especies compiten por los mismos hábitats durante el proceso de reclutamiento, se espera que evolucionen estrategias de selección de hábitat que maximicen la aptitud reproductiva de cada especie. Las estrategias evolutivas podrían incluir especialización en hábitats específicos para una especie y la adopción de estrategias mixtas para adaptarse a la variabilidad del entorno. Se espera que estas estrategias evolucionen hacia un equilibrio estable a lo largo del tiempo, dando lugar a patrones predecibles de selección de hábitat y coexistencia a largo plazo.</a:t>
            </a:r>
          </a:p>
        </p:txBody>
      </p:sp>
      <p:sp>
        <p:nvSpPr>
          <p:cNvPr id="2" name="Google Shape;57;p1">
            <a:extLst>
              <a:ext uri="{FF2B5EF4-FFF2-40B4-BE49-F238E27FC236}">
                <a16:creationId xmlns:a16="http://schemas.microsoft.com/office/drawing/2014/main" id="{B3772F93-38E0-55F0-C311-83C5C32881EC}"/>
              </a:ext>
            </a:extLst>
          </p:cNvPr>
          <p:cNvSpPr/>
          <p:nvPr/>
        </p:nvSpPr>
        <p:spPr>
          <a:xfrm>
            <a:off x="423082" y="746864"/>
            <a:ext cx="4332506"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3600"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Hipótesis</a:t>
            </a:r>
            <a:endParaRPr sz="36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endParaRPr>
          </a:p>
        </p:txBody>
      </p:sp>
    </p:spTree>
    <p:extLst>
      <p:ext uri="{BB962C8B-B14F-4D97-AF65-F5344CB8AC3E}">
        <p14:creationId xmlns:p14="http://schemas.microsoft.com/office/powerpoint/2010/main" val="3877183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2">
            <a:alphaModFix/>
          </a:blip>
          <a:srcRect/>
          <a:stretch/>
        </p:blipFill>
        <p:spPr>
          <a:xfrm>
            <a:off x="5671001" y="253893"/>
            <a:ext cx="3049917" cy="492971"/>
          </a:xfrm>
          <a:prstGeom prst="rect">
            <a:avLst/>
          </a:prstGeom>
          <a:noFill/>
          <a:ln>
            <a:noFill/>
          </a:ln>
        </p:spPr>
      </p:pic>
      <p:sp>
        <p:nvSpPr>
          <p:cNvPr id="58" name="Google Shape;58;p1"/>
          <p:cNvSpPr txBox="1"/>
          <p:nvPr/>
        </p:nvSpPr>
        <p:spPr>
          <a:xfrm>
            <a:off x="399818" y="1928156"/>
            <a:ext cx="8321100" cy="3139281"/>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dirty="0"/>
              <a:t>Dado que las especies están compitiendo por recursos limitados, se predice que </a:t>
            </a:r>
            <a:r>
              <a:rPr lang="es-ES" i="1" dirty="0" err="1"/>
              <a:t>Jehliius</a:t>
            </a:r>
            <a:r>
              <a:rPr lang="es-ES" i="1" dirty="0"/>
              <a:t> </a:t>
            </a:r>
            <a:r>
              <a:rPr lang="es-ES" i="1" dirty="0" err="1"/>
              <a:t>cirratus</a:t>
            </a:r>
            <a:r>
              <a:rPr lang="es-ES" i="1" dirty="0"/>
              <a:t> </a:t>
            </a:r>
            <a:r>
              <a:rPr lang="es-ES" dirty="0"/>
              <a:t>evolucionará hacia la especialización en hábitats específicos. Esta especialización permitirá maximizar la eficiencia en la colonización de esos hábitats particulares, minimizando la competencia directa con </a:t>
            </a:r>
            <a:r>
              <a:rPr lang="es-ES" i="1" dirty="0" err="1"/>
              <a:t>Notochthamalus</a:t>
            </a:r>
            <a:r>
              <a:rPr lang="es-ES" i="1" dirty="0"/>
              <a:t> </a:t>
            </a:r>
            <a:r>
              <a:rPr lang="es-ES" i="1" dirty="0" err="1"/>
              <a:t>scabrosus</a:t>
            </a:r>
            <a:r>
              <a:rPr lang="es-ES" i="1" dirty="0"/>
              <a:t>.</a:t>
            </a:r>
          </a:p>
          <a:p>
            <a:pPr marR="0" lvl="0" algn="just" rtl="0">
              <a:spcBef>
                <a:spcPts val="0"/>
              </a:spcBef>
              <a:spcAft>
                <a:spcPts val="0"/>
              </a:spcAft>
            </a:pPr>
            <a:endParaRPr lang="es-ES" i="1" dirty="0"/>
          </a:p>
          <a:p>
            <a:pPr marR="0" lvl="0" algn="just" rtl="0">
              <a:spcBef>
                <a:spcPts val="0"/>
              </a:spcBef>
              <a:spcAft>
                <a:spcPts val="0"/>
              </a:spcAft>
            </a:pPr>
            <a:endParaRPr lang="es-ES" i="1" dirty="0"/>
          </a:p>
          <a:p>
            <a:pPr marR="0" lvl="0" algn="just" rtl="0">
              <a:spcBef>
                <a:spcPts val="0"/>
              </a:spcBef>
              <a:spcAft>
                <a:spcPts val="0"/>
              </a:spcAft>
            </a:pPr>
            <a:r>
              <a:rPr lang="es-ES" dirty="0"/>
              <a:t>Ante la variabilidad del entorno y la disponibilidad variable de hábitats, se predice que ambas especies evolucionarán estrategias mixtas en lugar de estrategias puras. Esto permitirá a las especies ser más flexibles y adaptarse a cambios en las condiciones ambientales. La adopción de estrategias mixtas puede ser una respuesta evolutiva para maximizar la aptitud reproductiva en un entorno dinámico.</a:t>
            </a:r>
          </a:p>
        </p:txBody>
      </p:sp>
      <p:sp>
        <p:nvSpPr>
          <p:cNvPr id="2" name="Google Shape;57;p1">
            <a:extLst>
              <a:ext uri="{FF2B5EF4-FFF2-40B4-BE49-F238E27FC236}">
                <a16:creationId xmlns:a16="http://schemas.microsoft.com/office/drawing/2014/main" id="{B3772F93-38E0-55F0-C311-83C5C32881EC}"/>
              </a:ext>
            </a:extLst>
          </p:cNvPr>
          <p:cNvSpPr/>
          <p:nvPr/>
        </p:nvSpPr>
        <p:spPr>
          <a:xfrm>
            <a:off x="423082" y="746864"/>
            <a:ext cx="4332506"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3600"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Predicciones</a:t>
            </a:r>
            <a:endParaRPr sz="36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endParaRPr>
          </a:p>
        </p:txBody>
      </p:sp>
    </p:spTree>
    <p:extLst>
      <p:ext uri="{BB962C8B-B14F-4D97-AF65-F5344CB8AC3E}">
        <p14:creationId xmlns:p14="http://schemas.microsoft.com/office/powerpoint/2010/main" val="3400490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2">
            <a:alphaModFix/>
          </a:blip>
          <a:srcRect/>
          <a:stretch/>
        </p:blipFill>
        <p:spPr>
          <a:xfrm>
            <a:off x="5671001" y="253893"/>
            <a:ext cx="3049917" cy="492971"/>
          </a:xfrm>
          <a:prstGeom prst="rect">
            <a:avLst/>
          </a:prstGeom>
          <a:noFill/>
          <a:ln>
            <a:noFill/>
          </a:ln>
        </p:spPr>
      </p:pic>
      <p:sp>
        <p:nvSpPr>
          <p:cNvPr id="57" name="Google Shape;57;p1"/>
          <p:cNvSpPr/>
          <p:nvPr/>
        </p:nvSpPr>
        <p:spPr>
          <a:xfrm>
            <a:off x="2948146" y="2967300"/>
            <a:ext cx="3776400"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24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¡MUCHAS GRACIAS!</a:t>
            </a:r>
            <a:endParaRPr sz="24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endParaRPr>
          </a:p>
        </p:txBody>
      </p:sp>
    </p:spTree>
    <p:extLst>
      <p:ext uri="{BB962C8B-B14F-4D97-AF65-F5344CB8AC3E}">
        <p14:creationId xmlns:p14="http://schemas.microsoft.com/office/powerpoint/2010/main" val="3496050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2">
            <a:alphaModFix/>
          </a:blip>
          <a:srcRect/>
          <a:stretch/>
        </p:blipFill>
        <p:spPr>
          <a:xfrm>
            <a:off x="5671001" y="253893"/>
            <a:ext cx="3049917" cy="492971"/>
          </a:xfrm>
          <a:prstGeom prst="rect">
            <a:avLst/>
          </a:prstGeom>
          <a:noFill/>
          <a:ln>
            <a:noFill/>
          </a:ln>
        </p:spPr>
      </p:pic>
      <p:sp>
        <p:nvSpPr>
          <p:cNvPr id="58" name="Google Shape;58;p1"/>
          <p:cNvSpPr txBox="1"/>
          <p:nvPr/>
        </p:nvSpPr>
        <p:spPr>
          <a:xfrm>
            <a:off x="399818" y="2377606"/>
            <a:ext cx="8321100" cy="2308284"/>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dirty="0"/>
              <a:t>1. Analizar la diversidad funcional de invertebrados en ecosistemas marinos en relación con la teoría metabólica.</a:t>
            </a:r>
          </a:p>
          <a:p>
            <a:pPr lvl="0" algn="just"/>
            <a:endParaRPr lang="es-ES" dirty="0"/>
          </a:p>
          <a:p>
            <a:pPr lvl="0" algn="just"/>
            <a:endParaRPr lang="es-ES" dirty="0"/>
          </a:p>
          <a:p>
            <a:pPr lvl="0" algn="just"/>
            <a:r>
              <a:rPr lang="es-ES" dirty="0"/>
              <a:t>2. Identificar las estrategias de selección de hábitat que constituyen Estrategias Evolutivas Estables.</a:t>
            </a:r>
          </a:p>
          <a:p>
            <a:pPr lvl="0" algn="just"/>
            <a:endParaRPr lang="es-ES" dirty="0"/>
          </a:p>
          <a:p>
            <a:pPr marR="0" lvl="0" algn="just" rtl="0">
              <a:spcBef>
                <a:spcPts val="0"/>
              </a:spcBef>
              <a:spcAft>
                <a:spcPts val="0"/>
              </a:spcAft>
            </a:pPr>
            <a:endParaRPr lang="es-ES" dirty="0"/>
          </a:p>
        </p:txBody>
      </p:sp>
      <p:sp>
        <p:nvSpPr>
          <p:cNvPr id="2" name="Google Shape;57;p1">
            <a:extLst>
              <a:ext uri="{FF2B5EF4-FFF2-40B4-BE49-F238E27FC236}">
                <a16:creationId xmlns:a16="http://schemas.microsoft.com/office/drawing/2014/main" id="{B3772F93-38E0-55F0-C311-83C5C32881EC}"/>
              </a:ext>
            </a:extLst>
          </p:cNvPr>
          <p:cNvSpPr/>
          <p:nvPr/>
        </p:nvSpPr>
        <p:spPr>
          <a:xfrm>
            <a:off x="423082" y="746864"/>
            <a:ext cx="4332506"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36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Objetivos</a:t>
            </a:r>
            <a:endParaRPr sz="36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endParaRPr>
          </a:p>
        </p:txBody>
      </p:sp>
    </p:spTree>
    <p:extLst>
      <p:ext uri="{BB962C8B-B14F-4D97-AF65-F5344CB8AC3E}">
        <p14:creationId xmlns:p14="http://schemas.microsoft.com/office/powerpoint/2010/main" val="3982871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3">
            <a:alphaModFix/>
          </a:blip>
          <a:srcRect/>
          <a:stretch/>
        </p:blipFill>
        <p:spPr>
          <a:xfrm>
            <a:off x="5671001" y="253893"/>
            <a:ext cx="3049917" cy="492971"/>
          </a:xfrm>
          <a:prstGeom prst="rect">
            <a:avLst/>
          </a:prstGeom>
          <a:noFill/>
          <a:ln>
            <a:noFill/>
          </a:ln>
        </p:spPr>
      </p:pic>
      <p:sp>
        <p:nvSpPr>
          <p:cNvPr id="57" name="Google Shape;57;p1"/>
          <p:cNvSpPr/>
          <p:nvPr/>
        </p:nvSpPr>
        <p:spPr>
          <a:xfrm>
            <a:off x="123986" y="354738"/>
            <a:ext cx="5368118"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2400" b="1"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Fundamento de la Aplicación – TM</a:t>
            </a:r>
          </a:p>
        </p:txBody>
      </p:sp>
      <p:sp>
        <p:nvSpPr>
          <p:cNvPr id="16" name="Google Shape;58;p1">
            <a:extLst>
              <a:ext uri="{FF2B5EF4-FFF2-40B4-BE49-F238E27FC236}">
                <a16:creationId xmlns:a16="http://schemas.microsoft.com/office/drawing/2014/main" id="{30F467B6-1BBC-35D1-0EE4-E69B0BDC0735}"/>
              </a:ext>
            </a:extLst>
          </p:cNvPr>
          <p:cNvSpPr txBox="1"/>
          <p:nvPr/>
        </p:nvSpPr>
        <p:spPr>
          <a:xfrm>
            <a:off x="237028" y="1347711"/>
            <a:ext cx="8321100" cy="369291"/>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sz="1600" b="1" i="1" dirty="0"/>
              <a:t>Jehlius cirratus</a:t>
            </a:r>
            <a:r>
              <a:rPr lang="es-ES" b="1" dirty="0"/>
              <a:t> </a:t>
            </a:r>
          </a:p>
        </p:txBody>
      </p:sp>
      <p:sp>
        <p:nvSpPr>
          <p:cNvPr id="19" name="Google Shape;58;p1">
            <a:extLst>
              <a:ext uri="{FF2B5EF4-FFF2-40B4-BE49-F238E27FC236}">
                <a16:creationId xmlns:a16="http://schemas.microsoft.com/office/drawing/2014/main" id="{6D394B8A-3FAE-14E2-044A-9CE5A68F55AC}"/>
              </a:ext>
            </a:extLst>
          </p:cNvPr>
          <p:cNvSpPr txBox="1"/>
          <p:nvPr/>
        </p:nvSpPr>
        <p:spPr>
          <a:xfrm>
            <a:off x="237028" y="4873819"/>
            <a:ext cx="6957179" cy="2308284"/>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sz="1400" dirty="0"/>
              <a:t> </a:t>
            </a:r>
            <a:r>
              <a:rPr lang="es-ES" sz="1400" b="1" dirty="0"/>
              <a:t>Caracterizadas por:</a:t>
            </a:r>
          </a:p>
          <a:p>
            <a:pPr marR="0" lvl="0" algn="just" rtl="0">
              <a:spcBef>
                <a:spcPts val="0"/>
              </a:spcBef>
              <a:spcAft>
                <a:spcPts val="0"/>
              </a:spcAft>
            </a:pPr>
            <a:endParaRPr lang="es-ES" sz="1400" dirty="0"/>
          </a:p>
          <a:p>
            <a:pPr marR="0" lvl="0" algn="just" rtl="0">
              <a:spcBef>
                <a:spcPts val="0"/>
              </a:spcBef>
              <a:spcAft>
                <a:spcPts val="0"/>
              </a:spcAft>
            </a:pPr>
            <a:r>
              <a:rPr lang="es-ES" sz="1400" dirty="0"/>
              <a:t>- Organismos ectotermos con un Ciclo de vida complejo (varias etapas), en distintos hábitats, mecanismo de transporte, sensibles a presencia/ausencia de productividad primaria.</a:t>
            </a:r>
          </a:p>
          <a:p>
            <a:pPr marR="0" lvl="0" algn="just" rtl="0">
              <a:spcBef>
                <a:spcPts val="0"/>
              </a:spcBef>
              <a:spcAft>
                <a:spcPts val="0"/>
              </a:spcAft>
            </a:pPr>
            <a:r>
              <a:rPr lang="es-ES" sz="1400" dirty="0"/>
              <a:t>- Se distribuyen a lo largo del Ecuador, Perú y Chile (Darwin, 1854; Brattström y Johanssen, 1983).</a:t>
            </a:r>
          </a:p>
          <a:p>
            <a:pPr marR="0" lvl="0" algn="just" rtl="0">
              <a:spcBef>
                <a:spcPts val="0"/>
              </a:spcBef>
              <a:spcAft>
                <a:spcPts val="0"/>
              </a:spcAft>
            </a:pPr>
            <a:r>
              <a:rPr lang="es-ES" sz="1400" dirty="0"/>
              <a:t>- Régimen alimentación planctotrófico.</a:t>
            </a:r>
          </a:p>
          <a:p>
            <a:pPr marR="0" lvl="0" algn="just" rtl="0">
              <a:spcBef>
                <a:spcPts val="0"/>
              </a:spcBef>
              <a:spcAft>
                <a:spcPts val="0"/>
              </a:spcAft>
            </a:pPr>
            <a:r>
              <a:rPr lang="es-ES" sz="1400" dirty="0"/>
              <a:t>- Alta permanencia en la columna de agua.</a:t>
            </a:r>
          </a:p>
          <a:p>
            <a:pPr marR="0" lvl="0" algn="just" rtl="0">
              <a:spcBef>
                <a:spcPts val="0"/>
              </a:spcBef>
              <a:spcAft>
                <a:spcPts val="0"/>
              </a:spcAft>
            </a:pPr>
            <a:r>
              <a:rPr lang="es-ES" sz="1400" dirty="0"/>
              <a:t>- Co-Habitar en su distribución a lo largo del ECH.</a:t>
            </a:r>
          </a:p>
          <a:p>
            <a:pPr marR="0" lvl="0" algn="just" rtl="0">
              <a:spcBef>
                <a:spcPts val="0"/>
              </a:spcBef>
              <a:spcAft>
                <a:spcPts val="0"/>
              </a:spcAft>
            </a:pPr>
            <a:endParaRPr lang="es-ES" dirty="0"/>
          </a:p>
        </p:txBody>
      </p:sp>
      <p:sp>
        <p:nvSpPr>
          <p:cNvPr id="22" name="Google Shape;58;p1">
            <a:extLst>
              <a:ext uri="{FF2B5EF4-FFF2-40B4-BE49-F238E27FC236}">
                <a16:creationId xmlns:a16="http://schemas.microsoft.com/office/drawing/2014/main" id="{021DA381-0B61-D7CA-DFE3-00091C7C32AC}"/>
              </a:ext>
            </a:extLst>
          </p:cNvPr>
          <p:cNvSpPr txBox="1"/>
          <p:nvPr/>
        </p:nvSpPr>
        <p:spPr>
          <a:xfrm>
            <a:off x="6315402" y="1507948"/>
            <a:ext cx="2642243" cy="338514"/>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sz="1600" b="1" i="1" dirty="0"/>
              <a:t>Notochthamalus scabrosus</a:t>
            </a:r>
            <a:endParaRPr lang="es-ES" b="1" dirty="0"/>
          </a:p>
        </p:txBody>
      </p:sp>
      <p:pic>
        <p:nvPicPr>
          <p:cNvPr id="2" name="Imagen 1">
            <a:extLst>
              <a:ext uri="{FF2B5EF4-FFF2-40B4-BE49-F238E27FC236}">
                <a16:creationId xmlns:a16="http://schemas.microsoft.com/office/drawing/2014/main" id="{F8DE1769-EEF1-B18A-736D-F658548238A9}"/>
              </a:ext>
            </a:extLst>
          </p:cNvPr>
          <p:cNvPicPr>
            <a:picLocks noChangeAspect="1"/>
          </p:cNvPicPr>
          <p:nvPr/>
        </p:nvPicPr>
        <p:blipFill>
          <a:blip r:embed="rId4"/>
          <a:stretch>
            <a:fillRect/>
          </a:stretch>
        </p:blipFill>
        <p:spPr>
          <a:xfrm>
            <a:off x="2157485" y="1200177"/>
            <a:ext cx="4157917" cy="3673642"/>
          </a:xfrm>
          <a:prstGeom prst="rect">
            <a:avLst/>
          </a:prstGeom>
        </p:spPr>
      </p:pic>
      <p:sp>
        <p:nvSpPr>
          <p:cNvPr id="3" name="Google Shape;58;p1">
            <a:extLst>
              <a:ext uri="{FF2B5EF4-FFF2-40B4-BE49-F238E27FC236}">
                <a16:creationId xmlns:a16="http://schemas.microsoft.com/office/drawing/2014/main" id="{A32319D7-45DA-72F7-C85D-211DFB7038B4}"/>
              </a:ext>
            </a:extLst>
          </p:cNvPr>
          <p:cNvSpPr txBox="1"/>
          <p:nvPr/>
        </p:nvSpPr>
        <p:spPr>
          <a:xfrm>
            <a:off x="5368118" y="4880508"/>
            <a:ext cx="8321100" cy="338514"/>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sz="1600" dirty="0"/>
              <a:t>Wares, 2014.</a:t>
            </a:r>
          </a:p>
        </p:txBody>
      </p:sp>
    </p:spTree>
    <p:extLst>
      <p:ext uri="{BB962C8B-B14F-4D97-AF65-F5344CB8AC3E}">
        <p14:creationId xmlns:p14="http://schemas.microsoft.com/office/powerpoint/2010/main" val="1176598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7" name="Google Shape;57;p1"/>
          <p:cNvSpPr/>
          <p:nvPr/>
        </p:nvSpPr>
        <p:spPr>
          <a:xfrm>
            <a:off x="10231" y="104684"/>
            <a:ext cx="5368118"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2400" b="1"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Método del Muestreo</a:t>
            </a:r>
          </a:p>
        </p:txBody>
      </p:sp>
      <p:sp>
        <p:nvSpPr>
          <p:cNvPr id="4" name="Google Shape;58;p1">
            <a:extLst>
              <a:ext uri="{FF2B5EF4-FFF2-40B4-BE49-F238E27FC236}">
                <a16:creationId xmlns:a16="http://schemas.microsoft.com/office/drawing/2014/main" id="{EB903329-CA82-156B-3A25-797AFE480008}"/>
              </a:ext>
            </a:extLst>
          </p:cNvPr>
          <p:cNvSpPr txBox="1"/>
          <p:nvPr/>
        </p:nvSpPr>
        <p:spPr>
          <a:xfrm>
            <a:off x="286871" y="6045470"/>
            <a:ext cx="8661606" cy="400069"/>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sz="1000" b="1" dirty="0"/>
              <a:t> </a:t>
            </a:r>
            <a:r>
              <a:rPr lang="es-ES" sz="1000" dirty="0"/>
              <a:t>Mapa de Chile Central que muestra la posición geográfica de los sitios de estudio. Estas localidades se encuentran separadas por una región de transición biogeográfica en 30° S- 32° S (Camus, 2001; Haye et al., 2014). Adaptado de Thiel et al., 2007. Elaboración propia, 2023.</a:t>
            </a:r>
          </a:p>
        </p:txBody>
      </p:sp>
      <p:pic>
        <p:nvPicPr>
          <p:cNvPr id="18" name="Imagen 17">
            <a:extLst>
              <a:ext uri="{FF2B5EF4-FFF2-40B4-BE49-F238E27FC236}">
                <a16:creationId xmlns:a16="http://schemas.microsoft.com/office/drawing/2014/main" id="{DC9CDE4E-FFCB-4641-8FF4-C2ED7AC00722}"/>
              </a:ext>
            </a:extLst>
          </p:cNvPr>
          <p:cNvPicPr>
            <a:picLocks noChangeAspect="1"/>
          </p:cNvPicPr>
          <p:nvPr/>
        </p:nvPicPr>
        <p:blipFill>
          <a:blip r:embed="rId3"/>
          <a:stretch>
            <a:fillRect/>
          </a:stretch>
        </p:blipFill>
        <p:spPr>
          <a:xfrm>
            <a:off x="6951952" y="1974491"/>
            <a:ext cx="1996525" cy="2589448"/>
          </a:xfrm>
          <a:prstGeom prst="rect">
            <a:avLst/>
          </a:prstGeom>
        </p:spPr>
      </p:pic>
      <p:sp>
        <p:nvSpPr>
          <p:cNvPr id="30" name="Google Shape;58;p1">
            <a:extLst>
              <a:ext uri="{FF2B5EF4-FFF2-40B4-BE49-F238E27FC236}">
                <a16:creationId xmlns:a16="http://schemas.microsoft.com/office/drawing/2014/main" id="{D73BC2A2-BB6A-4FC9-BF36-D74DDD11DF8D}"/>
              </a:ext>
            </a:extLst>
          </p:cNvPr>
          <p:cNvSpPr txBox="1"/>
          <p:nvPr/>
        </p:nvSpPr>
        <p:spPr>
          <a:xfrm>
            <a:off x="286871" y="1640951"/>
            <a:ext cx="816774" cy="246181"/>
          </a:xfrm>
          <a:prstGeom prst="rect">
            <a:avLst/>
          </a:prstGeom>
          <a:noFill/>
          <a:ln>
            <a:noFill/>
          </a:ln>
        </p:spPr>
        <p:txBody>
          <a:bodyPr spcFirstLastPara="1" wrap="square" lIns="91425" tIns="45700" rIns="91425" bIns="45700" anchor="t" anchorCtr="0">
            <a:spAutoFit/>
          </a:bodyPr>
          <a:lstStyle/>
          <a:p>
            <a:pPr lvl="0" algn="ctr"/>
            <a:r>
              <a:rPr lang="es-ES" sz="1000" dirty="0"/>
              <a:t>Temblador</a:t>
            </a:r>
          </a:p>
        </p:txBody>
      </p:sp>
      <p:sp>
        <p:nvSpPr>
          <p:cNvPr id="32" name="Google Shape;58;p1">
            <a:extLst>
              <a:ext uri="{FF2B5EF4-FFF2-40B4-BE49-F238E27FC236}">
                <a16:creationId xmlns:a16="http://schemas.microsoft.com/office/drawing/2014/main" id="{660B6571-162E-48F4-955F-17E1A6330AB2}"/>
              </a:ext>
            </a:extLst>
          </p:cNvPr>
          <p:cNvSpPr txBox="1"/>
          <p:nvPr/>
        </p:nvSpPr>
        <p:spPr>
          <a:xfrm>
            <a:off x="286871" y="2965356"/>
            <a:ext cx="982870" cy="246181"/>
          </a:xfrm>
          <a:prstGeom prst="rect">
            <a:avLst/>
          </a:prstGeom>
          <a:noFill/>
          <a:ln>
            <a:noFill/>
          </a:ln>
        </p:spPr>
        <p:txBody>
          <a:bodyPr spcFirstLastPara="1" wrap="square" lIns="91425" tIns="45700" rIns="91425" bIns="45700" anchor="t" anchorCtr="0">
            <a:spAutoFit/>
          </a:bodyPr>
          <a:lstStyle/>
          <a:p>
            <a:pPr lvl="0" algn="ctr"/>
            <a:r>
              <a:rPr lang="es-ES" sz="1000" dirty="0"/>
              <a:t>Guanaqueros</a:t>
            </a:r>
          </a:p>
        </p:txBody>
      </p:sp>
      <p:sp>
        <p:nvSpPr>
          <p:cNvPr id="7" name="Rectángulo 6">
            <a:extLst>
              <a:ext uri="{FF2B5EF4-FFF2-40B4-BE49-F238E27FC236}">
                <a16:creationId xmlns:a16="http://schemas.microsoft.com/office/drawing/2014/main" id="{753E4467-FD11-5548-FB83-86937CDBFC9A}"/>
              </a:ext>
            </a:extLst>
          </p:cNvPr>
          <p:cNvSpPr/>
          <p:nvPr/>
        </p:nvSpPr>
        <p:spPr>
          <a:xfrm>
            <a:off x="7518532" y="3269215"/>
            <a:ext cx="259821" cy="587451"/>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pic>
        <p:nvPicPr>
          <p:cNvPr id="28" name="Imagen 27">
            <a:extLst>
              <a:ext uri="{FF2B5EF4-FFF2-40B4-BE49-F238E27FC236}">
                <a16:creationId xmlns:a16="http://schemas.microsoft.com/office/drawing/2014/main" id="{57EB991F-A711-48AA-ABD0-8641DF9A93BB}"/>
              </a:ext>
            </a:extLst>
          </p:cNvPr>
          <p:cNvPicPr>
            <a:picLocks noChangeAspect="1"/>
          </p:cNvPicPr>
          <p:nvPr/>
        </p:nvPicPr>
        <p:blipFill>
          <a:blip r:embed="rId4"/>
          <a:stretch>
            <a:fillRect/>
          </a:stretch>
        </p:blipFill>
        <p:spPr>
          <a:xfrm rot="456084">
            <a:off x="6117641" y="3205281"/>
            <a:ext cx="1303071" cy="587450"/>
          </a:xfrm>
          <a:prstGeom prst="rect">
            <a:avLst/>
          </a:prstGeom>
        </p:spPr>
      </p:pic>
      <p:pic>
        <p:nvPicPr>
          <p:cNvPr id="2" name="Imagen 1">
            <a:extLst>
              <a:ext uri="{FF2B5EF4-FFF2-40B4-BE49-F238E27FC236}">
                <a16:creationId xmlns:a16="http://schemas.microsoft.com/office/drawing/2014/main" id="{E10939CD-3855-5217-6A58-84DBF51A0658}"/>
              </a:ext>
            </a:extLst>
          </p:cNvPr>
          <p:cNvPicPr>
            <a:picLocks noChangeAspect="1"/>
          </p:cNvPicPr>
          <p:nvPr/>
        </p:nvPicPr>
        <p:blipFill>
          <a:blip r:embed="rId5"/>
          <a:stretch>
            <a:fillRect/>
          </a:stretch>
        </p:blipFill>
        <p:spPr>
          <a:xfrm>
            <a:off x="1430950" y="1356104"/>
            <a:ext cx="1915738" cy="893865"/>
          </a:xfrm>
          <a:prstGeom prst="rect">
            <a:avLst/>
          </a:prstGeom>
        </p:spPr>
      </p:pic>
      <p:pic>
        <p:nvPicPr>
          <p:cNvPr id="10" name="Imagen 9">
            <a:extLst>
              <a:ext uri="{FF2B5EF4-FFF2-40B4-BE49-F238E27FC236}">
                <a16:creationId xmlns:a16="http://schemas.microsoft.com/office/drawing/2014/main" id="{F65DDBD0-F65F-D55E-7AF6-8C0A238CDEB1}"/>
              </a:ext>
            </a:extLst>
          </p:cNvPr>
          <p:cNvPicPr>
            <a:picLocks noChangeAspect="1"/>
          </p:cNvPicPr>
          <p:nvPr/>
        </p:nvPicPr>
        <p:blipFill>
          <a:blip r:embed="rId6"/>
          <a:stretch>
            <a:fillRect/>
          </a:stretch>
        </p:blipFill>
        <p:spPr>
          <a:xfrm>
            <a:off x="1430950" y="2695379"/>
            <a:ext cx="1915738" cy="893866"/>
          </a:xfrm>
          <a:prstGeom prst="rect">
            <a:avLst/>
          </a:prstGeom>
        </p:spPr>
      </p:pic>
      <p:sp>
        <p:nvSpPr>
          <p:cNvPr id="12" name="Google Shape;58;p1">
            <a:extLst>
              <a:ext uri="{FF2B5EF4-FFF2-40B4-BE49-F238E27FC236}">
                <a16:creationId xmlns:a16="http://schemas.microsoft.com/office/drawing/2014/main" id="{0BB54DBF-4A87-4EB5-3050-90A67E869E96}"/>
              </a:ext>
            </a:extLst>
          </p:cNvPr>
          <p:cNvSpPr txBox="1"/>
          <p:nvPr/>
        </p:nvSpPr>
        <p:spPr>
          <a:xfrm>
            <a:off x="286871" y="3901824"/>
            <a:ext cx="782137" cy="400069"/>
          </a:xfrm>
          <a:prstGeom prst="rect">
            <a:avLst/>
          </a:prstGeom>
          <a:noFill/>
          <a:ln>
            <a:noFill/>
          </a:ln>
        </p:spPr>
        <p:txBody>
          <a:bodyPr spcFirstLastPara="1" wrap="square" lIns="91425" tIns="45700" rIns="91425" bIns="45700" anchor="t" anchorCtr="0">
            <a:spAutoFit/>
          </a:bodyPr>
          <a:lstStyle/>
          <a:p>
            <a:pPr lvl="0" algn="ctr"/>
            <a:r>
              <a:rPr lang="es-ES" sz="1000" dirty="0"/>
              <a:t>El Quisco</a:t>
            </a:r>
          </a:p>
          <a:p>
            <a:pPr lvl="0" algn="ctr"/>
            <a:r>
              <a:rPr lang="es-ES" sz="1000" dirty="0"/>
              <a:t>  </a:t>
            </a:r>
          </a:p>
        </p:txBody>
      </p:sp>
      <p:sp>
        <p:nvSpPr>
          <p:cNvPr id="13" name="Google Shape;58;p1">
            <a:extLst>
              <a:ext uri="{FF2B5EF4-FFF2-40B4-BE49-F238E27FC236}">
                <a16:creationId xmlns:a16="http://schemas.microsoft.com/office/drawing/2014/main" id="{30E5F627-AD2B-799F-6999-640F1E7A511E}"/>
              </a:ext>
            </a:extLst>
          </p:cNvPr>
          <p:cNvSpPr txBox="1"/>
          <p:nvPr/>
        </p:nvSpPr>
        <p:spPr>
          <a:xfrm>
            <a:off x="259050" y="5198467"/>
            <a:ext cx="928801" cy="400069"/>
          </a:xfrm>
          <a:prstGeom prst="rect">
            <a:avLst/>
          </a:prstGeom>
          <a:noFill/>
          <a:ln>
            <a:noFill/>
          </a:ln>
        </p:spPr>
        <p:txBody>
          <a:bodyPr spcFirstLastPara="1" wrap="square" lIns="91425" tIns="45700" rIns="91425" bIns="45700" anchor="t" anchorCtr="0">
            <a:spAutoFit/>
          </a:bodyPr>
          <a:lstStyle/>
          <a:p>
            <a:pPr lvl="0" algn="ctr"/>
            <a:r>
              <a:rPr lang="es-ES" sz="1000" dirty="0"/>
              <a:t>ECIM Norte</a:t>
            </a:r>
          </a:p>
          <a:p>
            <a:pPr lvl="0" algn="ctr"/>
            <a:r>
              <a:rPr lang="es-ES" sz="1000" dirty="0"/>
              <a:t>  </a:t>
            </a:r>
          </a:p>
        </p:txBody>
      </p:sp>
      <p:pic>
        <p:nvPicPr>
          <p:cNvPr id="15" name="Imagen 14">
            <a:extLst>
              <a:ext uri="{FF2B5EF4-FFF2-40B4-BE49-F238E27FC236}">
                <a16:creationId xmlns:a16="http://schemas.microsoft.com/office/drawing/2014/main" id="{2AEDC7CF-BE5D-8A76-34C1-7B2F3B4A8720}"/>
              </a:ext>
            </a:extLst>
          </p:cNvPr>
          <p:cNvPicPr>
            <a:picLocks noChangeAspect="1"/>
          </p:cNvPicPr>
          <p:nvPr/>
        </p:nvPicPr>
        <p:blipFill>
          <a:blip r:embed="rId7"/>
          <a:stretch>
            <a:fillRect/>
          </a:stretch>
        </p:blipFill>
        <p:spPr>
          <a:xfrm>
            <a:off x="1405427" y="3854960"/>
            <a:ext cx="1915738" cy="893867"/>
          </a:xfrm>
          <a:prstGeom prst="rect">
            <a:avLst/>
          </a:prstGeom>
        </p:spPr>
      </p:pic>
      <p:sp>
        <p:nvSpPr>
          <p:cNvPr id="17" name="AutoShape 4" descr="Galería de Estación Costera de Investigaciones Marinas (ECIM) ; Modulo ...">
            <a:extLst>
              <a:ext uri="{FF2B5EF4-FFF2-40B4-BE49-F238E27FC236}">
                <a16:creationId xmlns:a16="http://schemas.microsoft.com/office/drawing/2014/main" id="{65728B82-4FD7-C96E-3B8D-100126537BDA}"/>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L"/>
          </a:p>
        </p:txBody>
      </p:sp>
      <p:sp>
        <p:nvSpPr>
          <p:cNvPr id="19" name="AutoShape 6" descr="Galería de Estación Costera de Investigaciones Marinas (ECIM) ; Modulo ...">
            <a:extLst>
              <a:ext uri="{FF2B5EF4-FFF2-40B4-BE49-F238E27FC236}">
                <a16:creationId xmlns:a16="http://schemas.microsoft.com/office/drawing/2014/main" id="{3E51BFAA-3ED8-42E0-C02B-4AC77178F524}"/>
              </a:ext>
            </a:extLst>
          </p:cNvPr>
          <p:cNvSpPr>
            <a:spLocks noChangeAspect="1" noChangeArrowheads="1"/>
          </p:cNvSpPr>
          <p:nvPr/>
        </p:nvSpPr>
        <p:spPr bwMode="auto">
          <a:xfrm>
            <a:off x="4724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L"/>
          </a:p>
        </p:txBody>
      </p:sp>
      <p:pic>
        <p:nvPicPr>
          <p:cNvPr id="20" name="Imagen 19">
            <a:extLst>
              <a:ext uri="{FF2B5EF4-FFF2-40B4-BE49-F238E27FC236}">
                <a16:creationId xmlns:a16="http://schemas.microsoft.com/office/drawing/2014/main" id="{BB0797F8-C46D-54DC-9D4C-FE8B28B70EEC}"/>
              </a:ext>
            </a:extLst>
          </p:cNvPr>
          <p:cNvPicPr>
            <a:picLocks noChangeAspect="1"/>
          </p:cNvPicPr>
          <p:nvPr/>
        </p:nvPicPr>
        <p:blipFill>
          <a:blip r:embed="rId8"/>
          <a:stretch>
            <a:fillRect/>
          </a:stretch>
        </p:blipFill>
        <p:spPr>
          <a:xfrm>
            <a:off x="1411469" y="4938055"/>
            <a:ext cx="1910480" cy="918188"/>
          </a:xfrm>
          <a:prstGeom prst="rect">
            <a:avLst/>
          </a:prstGeom>
        </p:spPr>
      </p:pic>
      <p:sp>
        <p:nvSpPr>
          <p:cNvPr id="5" name="Google Shape;58;p1">
            <a:extLst>
              <a:ext uri="{FF2B5EF4-FFF2-40B4-BE49-F238E27FC236}">
                <a16:creationId xmlns:a16="http://schemas.microsoft.com/office/drawing/2014/main" id="{13508D2D-4A71-EA74-F827-7E6D49091904}"/>
              </a:ext>
            </a:extLst>
          </p:cNvPr>
          <p:cNvSpPr txBox="1"/>
          <p:nvPr/>
        </p:nvSpPr>
        <p:spPr>
          <a:xfrm>
            <a:off x="259050" y="671950"/>
            <a:ext cx="8321100" cy="369291"/>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b="1" dirty="0"/>
              <a:t>Área de Estudio</a:t>
            </a:r>
          </a:p>
        </p:txBody>
      </p:sp>
      <p:pic>
        <p:nvPicPr>
          <p:cNvPr id="11" name="Imagen 10" descr="Imagen que contiene Gráfico&#10;&#10;Descripción generada automáticamente">
            <a:extLst>
              <a:ext uri="{FF2B5EF4-FFF2-40B4-BE49-F238E27FC236}">
                <a16:creationId xmlns:a16="http://schemas.microsoft.com/office/drawing/2014/main" id="{64DD49B6-C952-2A70-09FD-587AB1401F50}"/>
              </a:ext>
            </a:extLst>
          </p:cNvPr>
          <p:cNvPicPr>
            <a:picLocks noChangeAspect="1"/>
          </p:cNvPicPr>
          <p:nvPr/>
        </p:nvPicPr>
        <p:blipFill>
          <a:blip r:embed="rId9"/>
          <a:stretch>
            <a:fillRect/>
          </a:stretch>
        </p:blipFill>
        <p:spPr>
          <a:xfrm>
            <a:off x="3688891" y="1944899"/>
            <a:ext cx="2554691" cy="2803928"/>
          </a:xfrm>
          <a:prstGeom prst="rect">
            <a:avLst/>
          </a:prstGeom>
        </p:spPr>
      </p:pic>
      <p:sp>
        <p:nvSpPr>
          <p:cNvPr id="9" name="Rectángulo 8">
            <a:extLst>
              <a:ext uri="{FF2B5EF4-FFF2-40B4-BE49-F238E27FC236}">
                <a16:creationId xmlns:a16="http://schemas.microsoft.com/office/drawing/2014/main" id="{47E42FF8-9AAF-831D-2D83-8122D01883DB}"/>
              </a:ext>
            </a:extLst>
          </p:cNvPr>
          <p:cNvSpPr/>
          <p:nvPr/>
        </p:nvSpPr>
        <p:spPr>
          <a:xfrm>
            <a:off x="4966236" y="2677742"/>
            <a:ext cx="220285" cy="306755"/>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cxnSp>
        <p:nvCxnSpPr>
          <p:cNvPr id="21" name="Conector recto 20">
            <a:extLst>
              <a:ext uri="{FF2B5EF4-FFF2-40B4-BE49-F238E27FC236}">
                <a16:creationId xmlns:a16="http://schemas.microsoft.com/office/drawing/2014/main" id="{336E73EE-D78B-F665-97CE-32D25283BC91}"/>
              </a:ext>
            </a:extLst>
          </p:cNvPr>
          <p:cNvCxnSpPr>
            <a:cxnSpLocks/>
          </p:cNvCxnSpPr>
          <p:nvPr/>
        </p:nvCxnSpPr>
        <p:spPr>
          <a:xfrm flipH="1" flipV="1">
            <a:off x="3346688" y="1356104"/>
            <a:ext cx="1619548" cy="1321638"/>
          </a:xfrm>
          <a:prstGeom prst="line">
            <a:avLst/>
          </a:prstGeom>
        </p:spPr>
        <p:style>
          <a:lnRef idx="1">
            <a:schemeClr val="dk1"/>
          </a:lnRef>
          <a:fillRef idx="0">
            <a:schemeClr val="dk1"/>
          </a:fillRef>
          <a:effectRef idx="0">
            <a:schemeClr val="dk1"/>
          </a:effectRef>
          <a:fontRef idx="minor">
            <a:schemeClr val="tx1"/>
          </a:fontRef>
        </p:style>
      </p:cxnSp>
      <p:cxnSp>
        <p:nvCxnSpPr>
          <p:cNvPr id="24" name="Conector recto 23">
            <a:extLst>
              <a:ext uri="{FF2B5EF4-FFF2-40B4-BE49-F238E27FC236}">
                <a16:creationId xmlns:a16="http://schemas.microsoft.com/office/drawing/2014/main" id="{BD2E7284-A891-DBDE-9478-FC7AF9F85C53}"/>
              </a:ext>
            </a:extLst>
          </p:cNvPr>
          <p:cNvCxnSpPr>
            <a:cxnSpLocks/>
          </p:cNvCxnSpPr>
          <p:nvPr/>
        </p:nvCxnSpPr>
        <p:spPr>
          <a:xfrm flipH="1">
            <a:off x="3346688" y="2980504"/>
            <a:ext cx="1619548" cy="600896"/>
          </a:xfrm>
          <a:prstGeom prst="line">
            <a:avLst/>
          </a:prstGeom>
        </p:spPr>
        <p:style>
          <a:lnRef idx="1">
            <a:schemeClr val="dk1"/>
          </a:lnRef>
          <a:fillRef idx="0">
            <a:schemeClr val="dk1"/>
          </a:fillRef>
          <a:effectRef idx="0">
            <a:schemeClr val="dk1"/>
          </a:effectRef>
          <a:fontRef idx="minor">
            <a:schemeClr val="tx1"/>
          </a:fontRef>
        </p:style>
      </p:cxnSp>
      <p:sp>
        <p:nvSpPr>
          <p:cNvPr id="36" name="Rectángulo 35">
            <a:extLst>
              <a:ext uri="{FF2B5EF4-FFF2-40B4-BE49-F238E27FC236}">
                <a16:creationId xmlns:a16="http://schemas.microsoft.com/office/drawing/2014/main" id="{E427C3A1-422E-2868-A31A-72B75E1E134A}"/>
              </a:ext>
            </a:extLst>
          </p:cNvPr>
          <p:cNvSpPr/>
          <p:nvPr/>
        </p:nvSpPr>
        <p:spPr>
          <a:xfrm>
            <a:off x="4958149" y="3406992"/>
            <a:ext cx="220285" cy="306755"/>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L"/>
          </a:p>
        </p:txBody>
      </p:sp>
      <p:cxnSp>
        <p:nvCxnSpPr>
          <p:cNvPr id="37" name="Conector recto 36">
            <a:extLst>
              <a:ext uri="{FF2B5EF4-FFF2-40B4-BE49-F238E27FC236}">
                <a16:creationId xmlns:a16="http://schemas.microsoft.com/office/drawing/2014/main" id="{5EBD0514-D73C-969A-72F3-17773CE03E34}"/>
              </a:ext>
            </a:extLst>
          </p:cNvPr>
          <p:cNvCxnSpPr>
            <a:cxnSpLocks/>
          </p:cNvCxnSpPr>
          <p:nvPr/>
        </p:nvCxnSpPr>
        <p:spPr>
          <a:xfrm flipH="1">
            <a:off x="3321165" y="3410321"/>
            <a:ext cx="1622427" cy="456204"/>
          </a:xfrm>
          <a:prstGeom prst="line">
            <a:avLst/>
          </a:prstGeom>
        </p:spPr>
        <p:style>
          <a:lnRef idx="1">
            <a:schemeClr val="dk1"/>
          </a:lnRef>
          <a:fillRef idx="0">
            <a:schemeClr val="dk1"/>
          </a:fillRef>
          <a:effectRef idx="0">
            <a:schemeClr val="dk1"/>
          </a:effectRef>
          <a:fontRef idx="minor">
            <a:schemeClr val="tx1"/>
          </a:fontRef>
        </p:style>
      </p:cxnSp>
      <p:cxnSp>
        <p:nvCxnSpPr>
          <p:cNvPr id="39" name="Conector recto 38">
            <a:extLst>
              <a:ext uri="{FF2B5EF4-FFF2-40B4-BE49-F238E27FC236}">
                <a16:creationId xmlns:a16="http://schemas.microsoft.com/office/drawing/2014/main" id="{DF3F0622-7CB2-7846-32F2-4B610F7D7816}"/>
              </a:ext>
            </a:extLst>
          </p:cNvPr>
          <p:cNvCxnSpPr>
            <a:cxnSpLocks/>
          </p:cNvCxnSpPr>
          <p:nvPr/>
        </p:nvCxnSpPr>
        <p:spPr>
          <a:xfrm flipH="1">
            <a:off x="3321165" y="3713747"/>
            <a:ext cx="1622427" cy="2142496"/>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12858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3">
            <a:alphaModFix/>
          </a:blip>
          <a:srcRect/>
          <a:stretch/>
        </p:blipFill>
        <p:spPr>
          <a:xfrm>
            <a:off x="5671001" y="253893"/>
            <a:ext cx="3049917" cy="492971"/>
          </a:xfrm>
          <a:prstGeom prst="rect">
            <a:avLst/>
          </a:prstGeom>
          <a:noFill/>
          <a:ln>
            <a:noFill/>
          </a:ln>
        </p:spPr>
      </p:pic>
      <p:sp>
        <p:nvSpPr>
          <p:cNvPr id="58" name="Google Shape;58;p1"/>
          <p:cNvSpPr txBox="1"/>
          <p:nvPr/>
        </p:nvSpPr>
        <p:spPr>
          <a:xfrm>
            <a:off x="399818" y="2377606"/>
            <a:ext cx="8321100" cy="3416279"/>
          </a:xfrm>
          <a:prstGeom prst="rect">
            <a:avLst/>
          </a:prstGeom>
          <a:noFill/>
          <a:ln>
            <a:noFill/>
          </a:ln>
        </p:spPr>
        <p:txBody>
          <a:bodyPr spcFirstLastPara="1" wrap="square" lIns="91425" tIns="45700" rIns="91425" bIns="45700" anchor="t" anchorCtr="0">
            <a:spAutoFit/>
          </a:bodyPr>
          <a:lstStyle/>
          <a:p>
            <a:pPr marL="342900" lvl="0" indent="-342900" algn="just">
              <a:buFont typeface="+mj-lt"/>
              <a:buAutoNum type="arabicPeriod"/>
            </a:pPr>
            <a:r>
              <a:rPr lang="es-ES" dirty="0"/>
              <a:t>Se necesitaría obtener mediciones diarias en la columna de agua de los organismos con el siguiente detalle: </a:t>
            </a:r>
          </a:p>
          <a:p>
            <a:pPr lvl="0" algn="just"/>
            <a:endParaRPr lang="es-ES" dirty="0"/>
          </a:p>
          <a:p>
            <a:pPr lvl="0" algn="just"/>
            <a:r>
              <a:rPr lang="es-ES" dirty="0"/>
              <a:t>      1.1. Considerar que la recolección con baldes de 1 Litro contendrá cierta cantidad de individuos que supondremos son representativos de la población. A los cuales mediremos su Tamaño corporal, el intervalo a muestrear 1 vez cada 3 días por un periodo de 3 meses para Enero, Febrero y Marzo.</a:t>
            </a:r>
          </a:p>
          <a:p>
            <a:pPr lvl="0" algn="just"/>
            <a:endParaRPr lang="es-ES" dirty="0"/>
          </a:p>
          <a:p>
            <a:pPr lvl="0" algn="just"/>
            <a:r>
              <a:rPr lang="es-ES" dirty="0"/>
              <a:t>     Se registrarán las variaciones de tamaño corporal, suponiendo que estas muestras serán representativas de la población en cada sitio de muestreo, junto con la temperatura superficial del mar en el momento del muestreo.</a:t>
            </a:r>
          </a:p>
          <a:p>
            <a:pPr marR="0" lvl="0" algn="just" rtl="0">
              <a:spcBef>
                <a:spcPts val="0"/>
              </a:spcBef>
              <a:spcAft>
                <a:spcPts val="0"/>
              </a:spcAft>
            </a:pPr>
            <a:endParaRPr lang="es-ES" dirty="0"/>
          </a:p>
        </p:txBody>
      </p:sp>
      <p:sp>
        <p:nvSpPr>
          <p:cNvPr id="2" name="Google Shape;57;p1">
            <a:extLst>
              <a:ext uri="{FF2B5EF4-FFF2-40B4-BE49-F238E27FC236}">
                <a16:creationId xmlns:a16="http://schemas.microsoft.com/office/drawing/2014/main" id="{B3772F93-38E0-55F0-C311-83C5C32881EC}"/>
              </a:ext>
            </a:extLst>
          </p:cNvPr>
          <p:cNvSpPr/>
          <p:nvPr/>
        </p:nvSpPr>
        <p:spPr>
          <a:xfrm>
            <a:off x="423082" y="500378"/>
            <a:ext cx="4332506"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36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Datos a Muestrear </a:t>
            </a:r>
            <a:endParaRPr sz="36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endParaRPr>
          </a:p>
        </p:txBody>
      </p:sp>
    </p:spTree>
    <p:extLst>
      <p:ext uri="{BB962C8B-B14F-4D97-AF65-F5344CB8AC3E}">
        <p14:creationId xmlns:p14="http://schemas.microsoft.com/office/powerpoint/2010/main" val="3866529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2">
            <a:alphaModFix/>
          </a:blip>
          <a:srcRect/>
          <a:stretch/>
        </p:blipFill>
        <p:spPr>
          <a:xfrm>
            <a:off x="5671001" y="253893"/>
            <a:ext cx="3049917" cy="492971"/>
          </a:xfrm>
          <a:prstGeom prst="rect">
            <a:avLst/>
          </a:prstGeom>
          <a:noFill/>
          <a:ln>
            <a:noFill/>
          </a:ln>
        </p:spPr>
      </p:pic>
      <p:sp>
        <p:nvSpPr>
          <p:cNvPr id="58" name="Google Shape;58;p1"/>
          <p:cNvSpPr txBox="1"/>
          <p:nvPr/>
        </p:nvSpPr>
        <p:spPr>
          <a:xfrm>
            <a:off x="399818" y="2377606"/>
            <a:ext cx="8321100" cy="2031285"/>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dirty="0"/>
              <a:t>Se espera que la variación en el tamaño corporal de ambas especies en los sitios que están al norte de la región de transición será mayor a la variación en el tamaño corporal de los sitios que están al sur de la región de transición debido a las diferencias en temperatura de estas localidades. Por consiguiente, el reclutamiento en estas regiones al norte será más abundante que en las regiones al sur de la región de transición.</a:t>
            </a:r>
          </a:p>
          <a:p>
            <a:pPr lvl="0" algn="just"/>
            <a:endParaRPr lang="es-ES" dirty="0"/>
          </a:p>
          <a:p>
            <a:pPr marR="0" lvl="0" algn="just" rtl="0">
              <a:spcBef>
                <a:spcPts val="0"/>
              </a:spcBef>
              <a:spcAft>
                <a:spcPts val="0"/>
              </a:spcAft>
            </a:pPr>
            <a:endParaRPr lang="es-ES" dirty="0"/>
          </a:p>
        </p:txBody>
      </p:sp>
      <p:sp>
        <p:nvSpPr>
          <p:cNvPr id="2" name="Google Shape;57;p1">
            <a:extLst>
              <a:ext uri="{FF2B5EF4-FFF2-40B4-BE49-F238E27FC236}">
                <a16:creationId xmlns:a16="http://schemas.microsoft.com/office/drawing/2014/main" id="{B3772F93-38E0-55F0-C311-83C5C32881EC}"/>
              </a:ext>
            </a:extLst>
          </p:cNvPr>
          <p:cNvSpPr/>
          <p:nvPr/>
        </p:nvSpPr>
        <p:spPr>
          <a:xfrm>
            <a:off x="423082" y="746864"/>
            <a:ext cx="4332506"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3600"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Hipótesis</a:t>
            </a:r>
            <a:endParaRPr sz="36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endParaRPr>
          </a:p>
        </p:txBody>
      </p:sp>
    </p:spTree>
    <p:extLst>
      <p:ext uri="{BB962C8B-B14F-4D97-AF65-F5344CB8AC3E}">
        <p14:creationId xmlns:p14="http://schemas.microsoft.com/office/powerpoint/2010/main" val="1754472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2">
            <a:alphaModFix/>
          </a:blip>
          <a:srcRect/>
          <a:stretch/>
        </p:blipFill>
        <p:spPr>
          <a:xfrm>
            <a:off x="5671001" y="253893"/>
            <a:ext cx="3049917" cy="492971"/>
          </a:xfrm>
          <a:prstGeom prst="rect">
            <a:avLst/>
          </a:prstGeom>
          <a:noFill/>
          <a:ln>
            <a:noFill/>
          </a:ln>
        </p:spPr>
      </p:pic>
      <p:sp>
        <p:nvSpPr>
          <p:cNvPr id="58" name="Google Shape;58;p1"/>
          <p:cNvSpPr txBox="1"/>
          <p:nvPr/>
        </p:nvSpPr>
        <p:spPr>
          <a:xfrm>
            <a:off x="399818" y="2377606"/>
            <a:ext cx="8321100" cy="2031285"/>
          </a:xfrm>
          <a:prstGeom prst="rect">
            <a:avLst/>
          </a:prstGeom>
          <a:noFill/>
          <a:ln>
            <a:noFill/>
          </a:ln>
        </p:spPr>
        <p:txBody>
          <a:bodyPr spcFirstLastPara="1" wrap="square" lIns="91425" tIns="45700" rIns="91425" bIns="45700" anchor="t" anchorCtr="0">
            <a:spAutoFit/>
          </a:bodyPr>
          <a:lstStyle/>
          <a:p>
            <a:pPr marL="342900" lvl="0" indent="-342900" algn="just">
              <a:buAutoNum type="arabicPeriod"/>
            </a:pPr>
            <a:r>
              <a:rPr lang="es-ES" dirty="0"/>
              <a:t>Se espera que la diversidad de tamaños corporales de ambas especies sea mayor en los sitios ubicados al norte de la región de transición que en los sitios al sur.</a:t>
            </a:r>
          </a:p>
          <a:p>
            <a:pPr marL="342900" lvl="0" indent="-342900" algn="just">
              <a:buAutoNum type="arabicPeriod"/>
            </a:pPr>
            <a:endParaRPr lang="es-ES" dirty="0"/>
          </a:p>
          <a:p>
            <a:pPr marL="342900" lvl="0" indent="-342900" algn="just">
              <a:buAutoNum type="arabicPeriod"/>
            </a:pPr>
            <a:endParaRPr lang="es-ES" dirty="0"/>
          </a:p>
          <a:p>
            <a:pPr marL="342900" lvl="0" indent="-342900" algn="just">
              <a:buAutoNum type="arabicPeriod"/>
            </a:pPr>
            <a:r>
              <a:rPr lang="es-ES" dirty="0"/>
              <a:t>El reclutamiento de ambas especies será más abundante en los sitios ubicados al norte de la región de transición en comparación con los sitios al sur.    </a:t>
            </a:r>
          </a:p>
          <a:p>
            <a:pPr marR="0" lvl="0" algn="just" rtl="0">
              <a:spcBef>
                <a:spcPts val="0"/>
              </a:spcBef>
              <a:spcAft>
                <a:spcPts val="0"/>
              </a:spcAft>
            </a:pPr>
            <a:endParaRPr lang="es-ES" dirty="0"/>
          </a:p>
        </p:txBody>
      </p:sp>
      <p:sp>
        <p:nvSpPr>
          <p:cNvPr id="2" name="Google Shape;57;p1">
            <a:extLst>
              <a:ext uri="{FF2B5EF4-FFF2-40B4-BE49-F238E27FC236}">
                <a16:creationId xmlns:a16="http://schemas.microsoft.com/office/drawing/2014/main" id="{B3772F93-38E0-55F0-C311-83C5C32881EC}"/>
              </a:ext>
            </a:extLst>
          </p:cNvPr>
          <p:cNvSpPr/>
          <p:nvPr/>
        </p:nvSpPr>
        <p:spPr>
          <a:xfrm>
            <a:off x="423082" y="746864"/>
            <a:ext cx="4332506"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3600"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Predicciones</a:t>
            </a:r>
            <a:endParaRPr sz="36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endParaRPr>
          </a:p>
        </p:txBody>
      </p:sp>
    </p:spTree>
    <p:extLst>
      <p:ext uri="{BB962C8B-B14F-4D97-AF65-F5344CB8AC3E}">
        <p14:creationId xmlns:p14="http://schemas.microsoft.com/office/powerpoint/2010/main" val="3004985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3">
            <a:alphaModFix/>
          </a:blip>
          <a:srcRect/>
          <a:stretch/>
        </p:blipFill>
        <p:spPr>
          <a:xfrm>
            <a:off x="5671001" y="253893"/>
            <a:ext cx="3049917" cy="492971"/>
          </a:xfrm>
          <a:prstGeom prst="rect">
            <a:avLst/>
          </a:prstGeom>
          <a:noFill/>
          <a:ln>
            <a:noFill/>
          </a:ln>
        </p:spPr>
      </p:pic>
      <p:sp>
        <p:nvSpPr>
          <p:cNvPr id="57" name="Google Shape;57;p1"/>
          <p:cNvSpPr/>
          <p:nvPr/>
        </p:nvSpPr>
        <p:spPr>
          <a:xfrm>
            <a:off x="123986" y="354738"/>
            <a:ext cx="5368118"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b="1"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Fundamento de la Aplicación – Estrategias evolutivas</a:t>
            </a:r>
          </a:p>
        </p:txBody>
      </p:sp>
      <p:sp>
        <p:nvSpPr>
          <p:cNvPr id="16" name="Google Shape;58;p1">
            <a:extLst>
              <a:ext uri="{FF2B5EF4-FFF2-40B4-BE49-F238E27FC236}">
                <a16:creationId xmlns:a16="http://schemas.microsoft.com/office/drawing/2014/main" id="{30F467B6-1BBC-35D1-0EE4-E69B0BDC0735}"/>
              </a:ext>
            </a:extLst>
          </p:cNvPr>
          <p:cNvSpPr txBox="1"/>
          <p:nvPr/>
        </p:nvSpPr>
        <p:spPr>
          <a:xfrm>
            <a:off x="237028" y="1347711"/>
            <a:ext cx="8321100" cy="369291"/>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sz="1600" b="1" i="1" dirty="0"/>
              <a:t>Jehlius cirratus</a:t>
            </a:r>
            <a:r>
              <a:rPr lang="es-ES" b="1" dirty="0"/>
              <a:t> </a:t>
            </a:r>
          </a:p>
        </p:txBody>
      </p:sp>
      <p:sp>
        <p:nvSpPr>
          <p:cNvPr id="19" name="Google Shape;58;p1">
            <a:extLst>
              <a:ext uri="{FF2B5EF4-FFF2-40B4-BE49-F238E27FC236}">
                <a16:creationId xmlns:a16="http://schemas.microsoft.com/office/drawing/2014/main" id="{6D394B8A-3FAE-14E2-044A-9CE5A68F55AC}"/>
              </a:ext>
            </a:extLst>
          </p:cNvPr>
          <p:cNvSpPr txBox="1"/>
          <p:nvPr/>
        </p:nvSpPr>
        <p:spPr>
          <a:xfrm>
            <a:off x="608314" y="5021353"/>
            <a:ext cx="6957179" cy="1815841"/>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sz="1400" dirty="0"/>
              <a:t>Selección de hábitat:</a:t>
            </a:r>
          </a:p>
          <a:p>
            <a:pPr marR="0" lvl="0" algn="just" rtl="0">
              <a:spcBef>
                <a:spcPts val="0"/>
              </a:spcBef>
              <a:spcAft>
                <a:spcPts val="0"/>
              </a:spcAft>
            </a:pPr>
            <a:endParaRPr lang="es-ES" sz="1400" dirty="0"/>
          </a:p>
          <a:p>
            <a:pPr marR="0" lvl="0" algn="just" rtl="0">
              <a:spcBef>
                <a:spcPts val="0"/>
              </a:spcBef>
              <a:spcAft>
                <a:spcPts val="0"/>
              </a:spcAft>
            </a:pPr>
            <a:r>
              <a:rPr lang="es-ES" sz="1400" dirty="0"/>
              <a:t>Las larvas de invertebrados a menudo (“En situaciones bastante particulares”) y eventualmente enfrentan la decisión crítica de seleccionar un hábitat adecuado para asentarse y completar su ciclo de vida. Esta elección puede estar influenciada por diversos factores, como la disponibilidad de recursos, la competencia con otras especies y los riesgos asociados con el hábitat seleccionado. La teoría de juegos evolutiva puede ayudar a modelar este proceso de selección de hábitat como una estrategia evolutiva.</a:t>
            </a:r>
            <a:endParaRPr lang="es-ES" dirty="0"/>
          </a:p>
        </p:txBody>
      </p:sp>
      <p:sp>
        <p:nvSpPr>
          <p:cNvPr id="22" name="Google Shape;58;p1">
            <a:extLst>
              <a:ext uri="{FF2B5EF4-FFF2-40B4-BE49-F238E27FC236}">
                <a16:creationId xmlns:a16="http://schemas.microsoft.com/office/drawing/2014/main" id="{021DA381-0B61-D7CA-DFE3-00091C7C32AC}"/>
              </a:ext>
            </a:extLst>
          </p:cNvPr>
          <p:cNvSpPr txBox="1"/>
          <p:nvPr/>
        </p:nvSpPr>
        <p:spPr>
          <a:xfrm>
            <a:off x="6315402" y="1507948"/>
            <a:ext cx="2642243" cy="338514"/>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sz="1600" b="1" i="1" dirty="0"/>
              <a:t>Notochthamalus scabrosus</a:t>
            </a:r>
            <a:endParaRPr lang="es-ES" b="1" dirty="0"/>
          </a:p>
        </p:txBody>
      </p:sp>
      <p:pic>
        <p:nvPicPr>
          <p:cNvPr id="2" name="Imagen 1">
            <a:extLst>
              <a:ext uri="{FF2B5EF4-FFF2-40B4-BE49-F238E27FC236}">
                <a16:creationId xmlns:a16="http://schemas.microsoft.com/office/drawing/2014/main" id="{F8DE1769-EEF1-B18A-736D-F658548238A9}"/>
              </a:ext>
            </a:extLst>
          </p:cNvPr>
          <p:cNvPicPr>
            <a:picLocks noChangeAspect="1"/>
          </p:cNvPicPr>
          <p:nvPr/>
        </p:nvPicPr>
        <p:blipFill>
          <a:blip r:embed="rId4"/>
          <a:stretch>
            <a:fillRect/>
          </a:stretch>
        </p:blipFill>
        <p:spPr>
          <a:xfrm>
            <a:off x="2157485" y="1200177"/>
            <a:ext cx="4157917" cy="3673642"/>
          </a:xfrm>
          <a:prstGeom prst="rect">
            <a:avLst/>
          </a:prstGeom>
        </p:spPr>
      </p:pic>
      <p:sp>
        <p:nvSpPr>
          <p:cNvPr id="3" name="Google Shape;58;p1">
            <a:extLst>
              <a:ext uri="{FF2B5EF4-FFF2-40B4-BE49-F238E27FC236}">
                <a16:creationId xmlns:a16="http://schemas.microsoft.com/office/drawing/2014/main" id="{A32319D7-45DA-72F7-C85D-211DFB7038B4}"/>
              </a:ext>
            </a:extLst>
          </p:cNvPr>
          <p:cNvSpPr txBox="1"/>
          <p:nvPr/>
        </p:nvSpPr>
        <p:spPr>
          <a:xfrm>
            <a:off x="5368118" y="4880508"/>
            <a:ext cx="8321100" cy="338514"/>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sz="1600" dirty="0"/>
              <a:t>Wares, 2014.</a:t>
            </a:r>
          </a:p>
        </p:txBody>
      </p:sp>
    </p:spTree>
    <p:extLst>
      <p:ext uri="{BB962C8B-B14F-4D97-AF65-F5344CB8AC3E}">
        <p14:creationId xmlns:p14="http://schemas.microsoft.com/office/powerpoint/2010/main" val="3561949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pic>
        <p:nvPicPr>
          <p:cNvPr id="56" name="Google Shape;56;p1" descr="Logotipo&#10;&#10;Descripción generada automáticamente"/>
          <p:cNvPicPr preferRelativeResize="0"/>
          <p:nvPr/>
        </p:nvPicPr>
        <p:blipFill rotWithShape="1">
          <a:blip r:embed="rId2">
            <a:alphaModFix/>
          </a:blip>
          <a:srcRect/>
          <a:stretch/>
        </p:blipFill>
        <p:spPr>
          <a:xfrm>
            <a:off x="5671001" y="253893"/>
            <a:ext cx="3049917" cy="492971"/>
          </a:xfrm>
          <a:prstGeom prst="rect">
            <a:avLst/>
          </a:prstGeom>
          <a:noFill/>
          <a:ln>
            <a:noFill/>
          </a:ln>
        </p:spPr>
      </p:pic>
      <p:sp>
        <p:nvSpPr>
          <p:cNvPr id="58" name="Google Shape;58;p1"/>
          <p:cNvSpPr txBox="1"/>
          <p:nvPr/>
        </p:nvSpPr>
        <p:spPr>
          <a:xfrm>
            <a:off x="411450" y="1720860"/>
            <a:ext cx="8321100" cy="3416279"/>
          </a:xfrm>
          <a:prstGeom prst="rect">
            <a:avLst/>
          </a:prstGeom>
          <a:noFill/>
          <a:ln>
            <a:noFill/>
          </a:ln>
        </p:spPr>
        <p:txBody>
          <a:bodyPr spcFirstLastPara="1" wrap="square" lIns="91425" tIns="45700" rIns="91425" bIns="45700" anchor="t" anchorCtr="0">
            <a:spAutoFit/>
          </a:bodyPr>
          <a:lstStyle/>
          <a:p>
            <a:pPr marR="0" lvl="0" algn="just" rtl="0">
              <a:spcBef>
                <a:spcPts val="0"/>
              </a:spcBef>
              <a:spcAft>
                <a:spcPts val="0"/>
              </a:spcAft>
            </a:pPr>
            <a:r>
              <a:rPr lang="es-ES" dirty="0"/>
              <a:t>Consideraremos el escenario en el que estas dos especies </a:t>
            </a:r>
            <a:r>
              <a:rPr lang="es-ES" i="1" dirty="0"/>
              <a:t>Jehlius y </a:t>
            </a:r>
            <a:r>
              <a:rPr lang="es-ES" i="1" dirty="0" err="1"/>
              <a:t>Notochthamalus</a:t>
            </a:r>
            <a:r>
              <a:rPr lang="es-ES" i="1" dirty="0"/>
              <a:t> </a:t>
            </a:r>
            <a:r>
              <a:rPr lang="es-ES" dirty="0"/>
              <a:t>tienen sus estrategias de selección de hábitat, para poder seleccionar estas estrategias será necesario medir:</a:t>
            </a:r>
          </a:p>
          <a:p>
            <a:pPr marR="0" lvl="0" algn="just" rtl="0">
              <a:spcBef>
                <a:spcPts val="0"/>
              </a:spcBef>
              <a:spcAft>
                <a:spcPts val="0"/>
              </a:spcAft>
            </a:pPr>
            <a:endParaRPr lang="es-ES" dirty="0"/>
          </a:p>
          <a:p>
            <a:pPr marL="342900" marR="0" lvl="0" indent="-342900" algn="just" rtl="0">
              <a:spcBef>
                <a:spcPts val="0"/>
              </a:spcBef>
              <a:spcAft>
                <a:spcPts val="0"/>
              </a:spcAft>
              <a:buAutoNum type="arabicPeriod"/>
            </a:pPr>
            <a:r>
              <a:rPr lang="es-ES" dirty="0"/>
              <a:t>Variables clave que influyen en la selección de hábitat: ubicación de hábitat (norte/sur región de transición) y Temperatura.</a:t>
            </a:r>
          </a:p>
          <a:p>
            <a:pPr marL="342900" marR="0" lvl="0" indent="-342900" algn="just" rtl="0">
              <a:spcBef>
                <a:spcPts val="0"/>
              </a:spcBef>
              <a:spcAft>
                <a:spcPts val="0"/>
              </a:spcAft>
              <a:buAutoNum type="arabicPeriod"/>
            </a:pPr>
            <a:r>
              <a:rPr lang="es-ES" dirty="0"/>
              <a:t>Definir las estrategias puras: </a:t>
            </a:r>
            <a:r>
              <a:rPr lang="es-ES" i="1" dirty="0"/>
              <a:t>Jehlius </a:t>
            </a:r>
            <a:r>
              <a:rPr lang="es-ES" dirty="0"/>
              <a:t>prefiere hábitats con una mayor exposición al oleaje debido a su poca tolerancia a temperatura ambiental. </a:t>
            </a:r>
            <a:r>
              <a:rPr lang="es-ES" i="1" dirty="0" err="1"/>
              <a:t>Notochthamalus</a:t>
            </a:r>
            <a:r>
              <a:rPr lang="es-ES" dirty="0"/>
              <a:t> prefiere ambos hábitats, debido a su alta resistencia a condiciones contrastantes de temperatura.</a:t>
            </a:r>
          </a:p>
          <a:p>
            <a:pPr marL="342900" marR="0" lvl="0" indent="-342900" algn="just" rtl="0">
              <a:spcBef>
                <a:spcPts val="0"/>
              </a:spcBef>
              <a:spcAft>
                <a:spcPts val="0"/>
              </a:spcAft>
              <a:buAutoNum type="arabicPeriod"/>
            </a:pPr>
            <a:r>
              <a:rPr lang="es-ES" dirty="0"/>
              <a:t>Definición de matriz de </a:t>
            </a:r>
            <a:r>
              <a:rPr lang="es-ES" dirty="0" err="1"/>
              <a:t>payoffs</a:t>
            </a:r>
            <a:r>
              <a:rPr lang="es-ES" dirty="0"/>
              <a:t>.</a:t>
            </a:r>
          </a:p>
          <a:p>
            <a:pPr marL="342900" marR="0" lvl="0" indent="-342900" algn="just" rtl="0">
              <a:spcBef>
                <a:spcPts val="0"/>
              </a:spcBef>
              <a:spcAft>
                <a:spcPts val="0"/>
              </a:spcAft>
              <a:buAutoNum type="arabicPeriod"/>
            </a:pPr>
            <a:r>
              <a:rPr lang="es-ES" dirty="0"/>
              <a:t>Dinámica de juego y ciclos de variación de parámetros.</a:t>
            </a:r>
          </a:p>
        </p:txBody>
      </p:sp>
      <p:sp>
        <p:nvSpPr>
          <p:cNvPr id="2" name="Google Shape;57;p1">
            <a:extLst>
              <a:ext uri="{FF2B5EF4-FFF2-40B4-BE49-F238E27FC236}">
                <a16:creationId xmlns:a16="http://schemas.microsoft.com/office/drawing/2014/main" id="{B3772F93-38E0-55F0-C311-83C5C32881EC}"/>
              </a:ext>
            </a:extLst>
          </p:cNvPr>
          <p:cNvSpPr/>
          <p:nvPr/>
        </p:nvSpPr>
        <p:spPr>
          <a:xfrm>
            <a:off x="423082" y="746864"/>
            <a:ext cx="4332506" cy="461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s-ES" sz="3600" dirty="0">
                <a:solidFill>
                  <a:schemeClr val="dk1"/>
                </a:solidFill>
                <a:effectLst>
                  <a:outerShdw blurRad="38100" dist="19050" dir="2700000" algn="tl" rotWithShape="0">
                    <a:srgbClr val="000000">
                      <a:alpha val="40000"/>
                    </a:srgbClr>
                  </a:outerShdw>
                </a:effectLst>
                <a:latin typeface="Calibri"/>
                <a:ea typeface="Calibri"/>
                <a:cs typeface="Calibri"/>
                <a:sym typeface="Calibri"/>
              </a:rPr>
              <a:t>Método</a:t>
            </a:r>
            <a:endParaRPr sz="3600" b="0" i="0" u="none" strike="noStrike" cap="none" dirty="0">
              <a:solidFill>
                <a:schemeClr val="dk1"/>
              </a:solidFill>
              <a:effectLst>
                <a:outerShdw blurRad="38100" dist="19050" dir="2700000" algn="tl" rotWithShape="0">
                  <a:srgbClr val="000000">
                    <a:alpha val="40000"/>
                  </a:srgbClr>
                </a:outerShdw>
              </a:effectLst>
              <a:latin typeface="Calibri"/>
              <a:ea typeface="Calibri"/>
              <a:cs typeface="Calibri"/>
              <a:sym typeface="Calibri"/>
            </a:endParaRPr>
          </a:p>
        </p:txBody>
      </p:sp>
    </p:spTree>
    <p:extLst>
      <p:ext uri="{BB962C8B-B14F-4D97-AF65-F5344CB8AC3E}">
        <p14:creationId xmlns:p14="http://schemas.microsoft.com/office/powerpoint/2010/main" val="154772179"/>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6813</TotalTime>
  <Words>923</Words>
  <Application>Microsoft Office PowerPoint</Application>
  <PresentationFormat>Presentación en pantalla (4:3)</PresentationFormat>
  <Paragraphs>71</Paragraphs>
  <Slides>12</Slides>
  <Notes>5</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12</vt:i4>
      </vt:variant>
    </vt:vector>
  </HeadingPairs>
  <TitlesOfParts>
    <vt:vector size="16" baseType="lpstr">
      <vt:lpstr>Arial</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Lenovo</dc:creator>
  <cp:lastModifiedBy>adm</cp:lastModifiedBy>
  <cp:revision>138</cp:revision>
  <dcterms:modified xsi:type="dcterms:W3CDTF">2023-12-18T17:07:29Z</dcterms:modified>
</cp:coreProperties>
</file>